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457" r:id="rId2"/>
    <p:sldId id="442" r:id="rId3"/>
    <p:sldId id="449" r:id="rId4"/>
    <p:sldId id="443" r:id="rId5"/>
    <p:sldId id="451" r:id="rId6"/>
    <p:sldId id="450" r:id="rId7"/>
    <p:sldId id="453" r:id="rId8"/>
    <p:sldId id="378" r:id="rId9"/>
    <p:sldId id="415" r:id="rId10"/>
    <p:sldId id="416" r:id="rId11"/>
    <p:sldId id="419" r:id="rId12"/>
    <p:sldId id="432" r:id="rId13"/>
    <p:sldId id="433" r:id="rId14"/>
    <p:sldId id="437" r:id="rId15"/>
    <p:sldId id="455" r:id="rId16"/>
    <p:sldId id="454" r:id="rId17"/>
    <p:sldId id="458" r:id="rId18"/>
    <p:sldId id="459" r:id="rId19"/>
    <p:sldId id="460" r:id="rId20"/>
    <p:sldId id="456" r:id="rId21"/>
    <p:sldId id="439" r:id="rId22"/>
    <p:sldId id="364" r:id="rId23"/>
  </p:sldIdLst>
  <p:sldSz cx="9144000" cy="6858000" type="screen4x3"/>
  <p:notesSz cx="6858000" cy="9144000"/>
  <p:defaultTextStyle>
    <a:defPPr>
      <a:defRPr lang="it-IT"/>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D3396"/>
    <a:srgbClr val="FF3300"/>
    <a:srgbClr val="FF6600"/>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345" autoAdjust="0"/>
    <p:restoredTop sz="99822" autoAdjust="0"/>
  </p:normalViewPr>
  <p:slideViewPr>
    <p:cSldViewPr>
      <p:cViewPr>
        <p:scale>
          <a:sx n="90" d="100"/>
          <a:sy n="90" d="100"/>
        </p:scale>
        <p:origin x="-942" y="74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7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cs typeface="Arial" pitchFamily="34" charset="0"/>
              </a:defRPr>
            </a:lvl1pPr>
          </a:lstStyle>
          <a:p>
            <a:pPr>
              <a:defRPr/>
            </a:pPr>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34" charset="0"/>
                <a:cs typeface="Arial" pitchFamily="34" charset="0"/>
              </a:defRPr>
            </a:lvl1pPr>
          </a:lstStyle>
          <a:p>
            <a:pPr>
              <a:defRPr/>
            </a:pPr>
            <a:fld id="{51F71A16-1225-4D10-B087-80523690FFA3}" type="datetimeFigureOut">
              <a:rPr lang="it-IT"/>
              <a:pPr>
                <a:defRPr/>
              </a:pPr>
              <a:t>23/11/2020</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smtClean="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noProof="0" smtClean="0"/>
              <a:t>Fare clic per modificare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cs typeface="Arial" pitchFamily="34" charset="0"/>
              </a:defRPr>
            </a:lvl1pPr>
          </a:lstStyle>
          <a:p>
            <a:pPr>
              <a:defRPr/>
            </a:pPr>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cs typeface="Arial" pitchFamily="34" charset="0"/>
              </a:defRPr>
            </a:lvl1pPr>
          </a:lstStyle>
          <a:p>
            <a:pPr>
              <a:defRPr/>
            </a:pPr>
            <a:fld id="{0134E24A-2202-4938-9890-CE7DBBDE3E11}" type="slidenum">
              <a:rPr lang="it-IT"/>
              <a:pPr>
                <a:defRPr/>
              </a:pPr>
              <a:t>‹N›</a:t>
            </a:fld>
            <a:endParaRPr lang="it-IT"/>
          </a:p>
        </p:txBody>
      </p:sp>
    </p:spTree>
    <p:extLst>
      <p:ext uri="{BB962C8B-B14F-4D97-AF65-F5344CB8AC3E}">
        <p14:creationId xmlns:p14="http://schemas.microsoft.com/office/powerpoint/2010/main" val="4152615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0134E24A-2202-4938-9890-CE7DBBDE3E11}" type="slidenum">
              <a:rPr lang="it-IT" smtClean="0"/>
              <a:pPr>
                <a:defRPr/>
              </a:pPr>
              <a:t>1</a:t>
            </a:fld>
            <a:endParaRPr lang="it-IT"/>
          </a:p>
        </p:txBody>
      </p:sp>
    </p:spTree>
    <p:extLst>
      <p:ext uri="{BB962C8B-B14F-4D97-AF65-F5344CB8AC3E}">
        <p14:creationId xmlns:p14="http://schemas.microsoft.com/office/powerpoint/2010/main" val="1901690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dirty="0" smtClean="0"/>
              <a:t>CLINICAMENTE ABBIAMO CURVATURE SIA DORSALI CHE VENTRALI, COMPLESSE NEL 26% DEI CASI… IMPORTANTI PER ANGOLATURA NEL 59%... </a:t>
            </a:r>
          </a:p>
        </p:txBody>
      </p:sp>
      <p:sp>
        <p:nvSpPr>
          <p:cNvPr id="33796"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F7D37262-FD2F-4589-BD6C-4D09FDBF0C7A}" type="slidenum">
              <a:rPr lang="it-IT" smtClean="0"/>
              <a:pPr eaLnBrk="1" hangingPunct="1"/>
              <a:t>10</a:t>
            </a:fld>
            <a:endParaRPr lang="it-IT"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dirty="0" smtClean="0"/>
              <a:t>DA UN PUNTO DI VISTA ESTETICO I RISULTATI DELLA PROCEDURA DI INCISIONE E GRAFT DEL PLACCA CON MUCOSA BUCCALE SONO DECISAMENTE POSITIVI.. IL RADDRIZZAMENTO DELLA CURVATURA E’ OTTENUTO NEL 100% DEI CASI, CON UN ACCORCIAMENTO EVIDENZIATO IN 2 CASI…. LA FUNZIONE ERETTIVA E’ SOSTANZIALMENTE SOVRAPPONIBILE A QUELLA PRE INTERVENTO, CONSIDERANDO CHE SI TRATTA DI UNA POPOLAZIONE DISOMOGENEA,  CON VARIE COMORBILITA’, GIA’ UTILIZZATRICE NEL 45% DEI CASI DI PDE5I… E COMUNQUE NESSUNO LAMENTA GRAVE DISFUNZIONE ERETTIVA, CIOE’ NON GESTIBILE FARMACOLOGICAMENTE….</a:t>
            </a:r>
          </a:p>
        </p:txBody>
      </p:sp>
      <p:sp>
        <p:nvSpPr>
          <p:cNvPr id="34820"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DBB5C8E-F3A9-454F-AE26-7A51971A9BCC}" type="slidenum">
              <a:rPr lang="it-IT" smtClean="0"/>
              <a:pPr eaLnBrk="1" hangingPunct="1"/>
              <a:t>11</a:t>
            </a:fld>
            <a:endParaRPr lang="it-IT"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dirty="0" smtClean="0"/>
              <a:t>QUESTO E’ UN SOMMARIO ELENCO DELLE COMPLICANZE SVILUPPATE NELL’IMMEDIATO POST OPERATORIO O NEL FOLLOW UP….</a:t>
            </a:r>
          </a:p>
        </p:txBody>
      </p:sp>
      <p:sp>
        <p:nvSpPr>
          <p:cNvPr id="35844"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C7E0527-945B-4E68-98E4-C8FCBE8F7DB5}" type="slidenum">
              <a:rPr lang="it-IT" smtClean="0"/>
              <a:pPr eaLnBrk="1" hangingPunct="1"/>
              <a:t>12</a:t>
            </a:fld>
            <a:endParaRPr lang="it-IT"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dirty="0" smtClean="0"/>
              <a:t>QUELLO CHE SI VUOLE SOTTOLINEARE E’ L’ABILITA’ DELLA MUCOSA BUCCALE AD RIVASCOLARIZZARSI IN BREVE TEMPO, ADERIRE ALLA ALBUGINEA RAPIDAMENTE ….  </a:t>
            </a:r>
          </a:p>
        </p:txBody>
      </p:sp>
      <p:sp>
        <p:nvSpPr>
          <p:cNvPr id="36868"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93761B4-503A-4008-B08E-9E5B59F22C17}" type="slidenum">
              <a:rPr lang="it-IT" smtClean="0"/>
              <a:pPr eaLnBrk="1" hangingPunct="1"/>
              <a:t>13</a:t>
            </a:fld>
            <a:endParaRPr lang="it-IT"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dirty="0" smtClean="0"/>
              <a:t>ASSICURANDO LA PRECOCE RIPRESA DELLE EREZIONI SPONTANEE E LA POSSIBILITA’ DI RIPRENDERE A BREVE UNA NORMALE ATTIVITA’ SESSUALE (CHE CONSIGLIAMO COMUNQUE NON PROMA DI 30 GIORNI)</a:t>
            </a:r>
          </a:p>
        </p:txBody>
      </p:sp>
      <p:sp>
        <p:nvSpPr>
          <p:cNvPr id="37892"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7215C80-4F78-4B85-8952-3E3751ED8A11}" type="slidenum">
              <a:rPr lang="it-IT" smtClean="0"/>
              <a:pPr eaLnBrk="1" hangingPunct="1"/>
              <a:t>14</a:t>
            </a:fld>
            <a:endParaRPr lang="it-IT"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dirty="0" smtClean="0"/>
              <a:t>QUESTE CARATTERISTICHE A NOSTRO AVVISO VENGONO MESSE IN EVIDENZA DAGLI ASPETTI ECOGRAFICI DEI GRAFT COME OSSERVATI NEL FOLLOW UP…</a:t>
            </a:r>
          </a:p>
        </p:txBody>
      </p:sp>
      <p:sp>
        <p:nvSpPr>
          <p:cNvPr id="38916"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FEA8966E-A66B-48C5-A8D2-FB31151A9539}" type="slidenum">
              <a:rPr lang="it-IT" smtClean="0"/>
              <a:pPr eaLnBrk="1" hangingPunct="1"/>
              <a:t>15</a:t>
            </a:fld>
            <a:endParaRPr lang="it-IT"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dirty="0" smtClean="0"/>
              <a:t>ECCO ALCUNI ESEMPI….ECOGRAFIA ESEGUITA AD UN MESE DALL’INTERVENTO, A SEI MESI, A </a:t>
            </a:r>
            <a:r>
              <a:rPr lang="it-IT" dirty="0" err="1" smtClean="0"/>
              <a:t>A</a:t>
            </a:r>
            <a:r>
              <a:rPr lang="it-IT" dirty="0" smtClean="0"/>
              <a:t> 3 ANNI, A 6 ANNI…. IL GRAFT DIVENTA PRATICAMENTE PER LO PIU’ ISOECOGENO CON LA CIRCOSTANTE ALBUGINEA….</a:t>
            </a:r>
          </a:p>
        </p:txBody>
      </p:sp>
      <p:sp>
        <p:nvSpPr>
          <p:cNvPr id="39940"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C8B3BF45-097E-452C-BC6D-D2E6142793B0}" type="slidenum">
              <a:rPr lang="it-IT" smtClean="0"/>
              <a:pPr eaLnBrk="1" hangingPunct="1"/>
              <a:t>16</a:t>
            </a:fld>
            <a:endParaRPr lang="it-IT"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dirty="0" smtClean="0"/>
              <a:t>ECCO ALCUNI ESEMPI….ECOGRAFIA ESEGUITA AD UN MESE DALL’INTERVENTO, A SEI MESI, A </a:t>
            </a:r>
            <a:r>
              <a:rPr lang="it-IT" dirty="0" err="1" smtClean="0"/>
              <a:t>A</a:t>
            </a:r>
            <a:r>
              <a:rPr lang="it-IT" dirty="0" smtClean="0"/>
              <a:t> 3 ANNI, A 6 ANNI…. IL GRAFT DIVENTA PRATICAMENTE PER LO PIU’ ISOECOGENO CON LA CIRCOSTANTE ALBUGINEA….</a:t>
            </a:r>
          </a:p>
        </p:txBody>
      </p:sp>
      <p:sp>
        <p:nvSpPr>
          <p:cNvPr id="40964"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DA2C781-65B4-44BF-9513-9FC97104F46A}" type="slidenum">
              <a:rPr lang="it-IT" smtClean="0"/>
              <a:pPr eaLnBrk="1" hangingPunct="1"/>
              <a:t>17</a:t>
            </a:fld>
            <a:endParaRPr lang="it-IT"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smtClean="0"/>
              <a:t>ECCO ALCUNI ESEMPI….ECOGRAFIA ESEGUITA AD UN MESE DALL’INTERVENTO, A SEI MESI, A A 3 ANNI, A 6 ANNI…. IL GRAFT DIVENTA PRATICAMENTE PER LO PIU’ ISOECOGENO CON LA CIRCOSTANTE ALBUGINEA….</a:t>
            </a:r>
          </a:p>
        </p:txBody>
      </p:sp>
      <p:sp>
        <p:nvSpPr>
          <p:cNvPr id="41988"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27F793B-34D7-410B-AA17-05A612D83265}" type="slidenum">
              <a:rPr lang="it-IT" smtClean="0"/>
              <a:pPr eaLnBrk="1" hangingPunct="1"/>
              <a:t>18</a:t>
            </a:fld>
            <a:endParaRPr lang="it-IT"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smtClean="0"/>
              <a:t>ECCO ALCUNI ESEMPI….ECOGRAFIA ESEGUITA AD UN MESE DALL’INTERVENTO, A SEI MESI, A A 3 ANNI, A 6 ANNI…. IL GRAFT DIVENTA PRATICAMENTE PER LO PIU’ ISOECOGENO CON LA CIRCOSTANTE ALBUGINEA….</a:t>
            </a:r>
          </a:p>
        </p:txBody>
      </p:sp>
      <p:sp>
        <p:nvSpPr>
          <p:cNvPr id="43012"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7EC71D67-250D-4F44-AB0A-B59DD9DEC698}" type="slidenum">
              <a:rPr lang="it-IT" smtClean="0"/>
              <a:pPr eaLnBrk="1" hangingPunct="1"/>
              <a:t>19</a:t>
            </a:fld>
            <a:endParaRPr lang="it-I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t>L’INCISIONE DI PLACCA E LA SUA SOSTITUZIONE CON GRAFT RAPPRESENTA AL MOMENTO IL MIGLIOR STANDARD TERAPEUTICO CHIRURGICO DELLA INDURATIO PENIS E VA RISERVATA A PAZIENTI CON UNA NORMALE FUNZIONE ERETTIVA PRE CHIRURGICA, UNA ECCESSIVA CURVATURA O UNA IMPORTANTE DEFORMITA’ PENIENA.</a:t>
            </a:r>
            <a:endParaRPr lang="it-IT" dirty="0" smtClean="0"/>
          </a:p>
        </p:txBody>
      </p:sp>
      <p:sp>
        <p:nvSpPr>
          <p:cNvPr id="25604"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CEEA559-F108-4D7D-925D-9A93FE97661E}" type="slidenum">
              <a:rPr lang="it-IT" smtClean="0"/>
              <a:pPr eaLnBrk="1" hangingPunct="1"/>
              <a:t>2</a:t>
            </a:fld>
            <a:endParaRPr lang="it-IT"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dirty="0" smtClean="0"/>
              <a:t>LE DILATAZIONI CISTICHE NELLA NOSTRA CASISTICA NON SONO STATE RILEVANTI IN DIMENSIONI….</a:t>
            </a:r>
          </a:p>
        </p:txBody>
      </p:sp>
      <p:sp>
        <p:nvSpPr>
          <p:cNvPr id="44036"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12E081D-CB18-4D91-AE91-F99F672E09CA}" type="slidenum">
              <a:rPr lang="it-IT" smtClean="0"/>
              <a:pPr eaLnBrk="1" hangingPunct="1"/>
              <a:t>20</a:t>
            </a:fld>
            <a:endParaRPr lang="it-IT"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dirty="0" smtClean="0"/>
              <a:t>QUINDI… RISULTATI COCMETICI OTTIMI, FUNZIONALMENTE ACCETTABILI… E ANCHE DA UN PUNTO DI VISTA DI COSTI, LA PROCEDURA PRESENTA DEI SICURI VANTAGGI IN UN FOLLOW UP CHE NEGLI ANNI STA DIVENTANDO SEMPRE PIU’ IMPORTANTE….</a:t>
            </a:r>
          </a:p>
        </p:txBody>
      </p:sp>
      <p:sp>
        <p:nvSpPr>
          <p:cNvPr id="45060"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E380BB4C-F7EC-46EF-B35B-2B1FB64E55D1}" type="slidenum">
              <a:rPr lang="it-IT" smtClean="0"/>
              <a:pPr eaLnBrk="1" hangingPunct="1"/>
              <a:t>21</a:t>
            </a:fld>
            <a:endParaRPr lang="it-IT"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smtClean="0"/>
              <a:t>GRAZIE PER L’ATTENZIONE…..</a:t>
            </a:r>
          </a:p>
        </p:txBody>
      </p:sp>
      <p:sp>
        <p:nvSpPr>
          <p:cNvPr id="46084"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E754A6F7-1EBB-44E1-BFB5-1A314E3F0C79}" type="slidenum">
              <a:rPr lang="it-IT" smtClean="0"/>
              <a:pPr eaLnBrk="1" hangingPunct="1"/>
              <a:t>22</a:t>
            </a:fld>
            <a:endParaRPr lang="it-IT"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dirty="0" smtClean="0"/>
              <a:t>LA CHIRURGIA PERMETTE UN REALE RADDRIZZAMENTO DELL’ASTA IN UN TEMPO RELATIVAMENTE BREVE DI RICOVERO ED UNA ALTRETTANTO RELATIVAMENTE BREVE CONVALESCENZA…</a:t>
            </a:r>
          </a:p>
        </p:txBody>
      </p:sp>
      <p:sp>
        <p:nvSpPr>
          <p:cNvPr id="26628"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A72F342-EFD7-4E5D-A3DC-31C3A95EFA0B}" type="slidenum">
              <a:rPr lang="it-IT" smtClean="0"/>
              <a:pPr eaLnBrk="1" hangingPunct="1"/>
              <a:t>3</a:t>
            </a:fld>
            <a:endParaRPr lang="it-IT"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t>COMUNQUE, IL GRAFT IDEALE NON E’ ANCORA STATO INDIVIDUATO.... LA MUCOSA BUCCALE GARANTISCE ECCELLENTI RISULTATI A BREVE TERMINE, COME SUGGERITO DAL RAPIDO RITORNO ALLE EREZIONI SPONTANEE e DALLA  NON RETRAZIONE DEL GRAFT (CHE E’ LA MAGGIORE CAUSA DI FALLIMENTO DI QUESTA CHIRURGIA)</a:t>
            </a:r>
          </a:p>
        </p:txBody>
      </p:sp>
      <p:sp>
        <p:nvSpPr>
          <p:cNvPr id="27652"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E91CA41-80FA-4460-8AC9-CD40FCA2D083}" type="slidenum">
              <a:rPr lang="it-IT" smtClean="0"/>
              <a:pPr eaLnBrk="1" hangingPunct="1"/>
              <a:t>4</a:t>
            </a:fld>
            <a:endParaRPr lang="it-IT"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dirty="0" smtClean="0"/>
              <a:t>E’ UN TRATTAMENTO SICURO, RIPRODUCIBILE</a:t>
            </a:r>
          </a:p>
        </p:txBody>
      </p:sp>
      <p:sp>
        <p:nvSpPr>
          <p:cNvPr id="28676"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C9EF38B2-19D1-4FB2-A973-A54BDB422868}" type="slidenum">
              <a:rPr lang="it-IT" smtClean="0"/>
              <a:pPr eaLnBrk="1" hangingPunct="1"/>
              <a:t>5</a:t>
            </a:fld>
            <a:endParaRPr lang="it-IT"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t>E QUINDI RAPPRESENTA UNA VALIDA OPZIONE DI TRATTAMENTO CHIRURGICO DELLA INDURATIO</a:t>
            </a:r>
            <a:endParaRPr lang="it-IT" dirty="0" smtClean="0"/>
          </a:p>
          <a:p>
            <a:endParaRPr lang="it-IT" dirty="0" smtClean="0"/>
          </a:p>
        </p:txBody>
      </p:sp>
      <p:sp>
        <p:nvSpPr>
          <p:cNvPr id="29700"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951F15F-9E4E-4046-8E94-582BAE993CCD}" type="slidenum">
              <a:rPr lang="it-IT" smtClean="0"/>
              <a:pPr eaLnBrk="1" hangingPunct="1"/>
              <a:t>6</a:t>
            </a:fld>
            <a:endParaRPr lang="it-IT"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t>RIPORTIAMO I NOSTRI RISULTATI CON GRAFT DI MUCOSA BUCCALE CONCENTRANDO LA NOSTRA ANALISI SUGLI ASPETTI ECOGRAFICI E CLINICI CHE EVIDENZIANO COME LA MUCOSA BUCCALE SIA UNA PRIMA SCELTA CHIRURGICA NEL TRATTAMENTO DELLA IPP</a:t>
            </a:r>
          </a:p>
        </p:txBody>
      </p:sp>
      <p:sp>
        <p:nvSpPr>
          <p:cNvPr id="30724"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EF303630-7620-4403-889A-A5276D652627}" type="slidenum">
              <a:rPr lang="it-IT" smtClean="0"/>
              <a:pPr eaLnBrk="1" hangingPunct="1"/>
              <a:t>7</a:t>
            </a:fld>
            <a:endParaRPr lang="it-IT"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dirty="0" smtClean="0"/>
              <a:t>AL DI LA’ DEGLI ASPETTI PROPRIAMENTE TECNICI DELLA PROCEDURA…</a:t>
            </a:r>
          </a:p>
        </p:txBody>
      </p:sp>
      <p:sp>
        <p:nvSpPr>
          <p:cNvPr id="31748"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EF72375-05E2-4C8B-B7FE-A44FFEC0597D}" type="slidenum">
              <a:rPr lang="it-IT" smtClean="0"/>
              <a:pPr eaLnBrk="1" hangingPunct="1"/>
              <a:t>8</a:t>
            </a:fld>
            <a:endParaRPr lang="it-IT"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dirty="0" smtClean="0"/>
              <a:t>RIPORTIAMO I DATI DEI 27 PAZIENTI SOTTOPOSTI ALL’INTERVENTO TRA IL 2013 ED IL 2019, CON UNA ETA’ MEDIA CHE RIENTRA IN QUELLA EPIDEMIOLOGICA DEL RISCONTRO DELLA PATOLOGIA, ED UN FOLLOW UP MASSIMO DI 6 ANNI E MINIMO DI 3 MESI….</a:t>
            </a:r>
          </a:p>
        </p:txBody>
      </p:sp>
      <p:sp>
        <p:nvSpPr>
          <p:cNvPr id="32772"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C222B64-B37E-40BE-B8B4-079B1727A00D}" type="slidenum">
              <a:rPr lang="it-IT" smtClean="0"/>
              <a:pPr eaLnBrk="1" hangingPunct="1"/>
              <a:t>9</a:t>
            </a:fld>
            <a:endParaRPr lang="it-IT"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en-GB"/>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121B85DE-FDDE-46A9-8000-00042E4AFB17}" type="slidenum">
              <a:rPr lang="it-IT"/>
              <a:pPr>
                <a:defRPr/>
              </a:pPr>
              <a:t>‹N›</a:t>
            </a:fld>
            <a:endParaRPr lang="it-IT"/>
          </a:p>
        </p:txBody>
      </p:sp>
    </p:spTree>
    <p:extLst>
      <p:ext uri="{BB962C8B-B14F-4D97-AF65-F5344CB8AC3E}">
        <p14:creationId xmlns:p14="http://schemas.microsoft.com/office/powerpoint/2010/main" val="4265467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6D137575-4411-4458-8ADE-C98F6E1111D9}" type="slidenum">
              <a:rPr lang="it-IT"/>
              <a:pPr>
                <a:defRPr/>
              </a:pPr>
              <a:t>‹N›</a:t>
            </a:fld>
            <a:endParaRPr lang="it-IT"/>
          </a:p>
        </p:txBody>
      </p:sp>
    </p:spTree>
    <p:extLst>
      <p:ext uri="{BB962C8B-B14F-4D97-AF65-F5344CB8AC3E}">
        <p14:creationId xmlns:p14="http://schemas.microsoft.com/office/powerpoint/2010/main" val="18636289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en-GB"/>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E1418102-1706-4DBD-B2F0-1450EAFBB610}" type="slidenum">
              <a:rPr lang="it-IT"/>
              <a:pPr>
                <a:defRPr/>
              </a:pPr>
              <a:t>‹N›</a:t>
            </a:fld>
            <a:endParaRPr lang="it-IT"/>
          </a:p>
        </p:txBody>
      </p:sp>
    </p:spTree>
    <p:extLst>
      <p:ext uri="{BB962C8B-B14F-4D97-AF65-F5344CB8AC3E}">
        <p14:creationId xmlns:p14="http://schemas.microsoft.com/office/powerpoint/2010/main" val="4163844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3BF52571-5921-4EB3-9CC2-F6533B7101D8}" type="slidenum">
              <a:rPr lang="it-IT"/>
              <a:pPr>
                <a:defRPr/>
              </a:pPr>
              <a:t>‹N›</a:t>
            </a:fld>
            <a:endParaRPr lang="it-IT"/>
          </a:p>
        </p:txBody>
      </p:sp>
    </p:spTree>
    <p:extLst>
      <p:ext uri="{BB962C8B-B14F-4D97-AF65-F5344CB8AC3E}">
        <p14:creationId xmlns:p14="http://schemas.microsoft.com/office/powerpoint/2010/main" val="2566488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en-GB"/>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1EAE483A-0DC2-49A9-8085-EEFE9D20449D}" type="slidenum">
              <a:rPr lang="it-IT"/>
              <a:pPr>
                <a:defRPr/>
              </a:pPr>
              <a:t>‹N›</a:t>
            </a:fld>
            <a:endParaRPr lang="it-IT"/>
          </a:p>
        </p:txBody>
      </p:sp>
    </p:spTree>
    <p:extLst>
      <p:ext uri="{BB962C8B-B14F-4D97-AF65-F5344CB8AC3E}">
        <p14:creationId xmlns:p14="http://schemas.microsoft.com/office/powerpoint/2010/main" val="3064580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F4D33501-0790-4CAD-9FE8-76A6275BC541}" type="slidenum">
              <a:rPr lang="it-IT"/>
              <a:pPr>
                <a:defRPr/>
              </a:pPr>
              <a:t>‹N›</a:t>
            </a:fld>
            <a:endParaRPr lang="it-IT"/>
          </a:p>
        </p:txBody>
      </p:sp>
    </p:spTree>
    <p:extLst>
      <p:ext uri="{BB962C8B-B14F-4D97-AF65-F5344CB8AC3E}">
        <p14:creationId xmlns:p14="http://schemas.microsoft.com/office/powerpoint/2010/main" val="2861065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n-GB"/>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576FC611-72F6-44CC-96AF-35E68BF51148}" type="slidenum">
              <a:rPr lang="it-IT"/>
              <a:pPr>
                <a:defRPr/>
              </a:pPr>
              <a:t>‹N›</a:t>
            </a:fld>
            <a:endParaRPr lang="it-IT"/>
          </a:p>
        </p:txBody>
      </p:sp>
    </p:spTree>
    <p:extLst>
      <p:ext uri="{BB962C8B-B14F-4D97-AF65-F5344CB8AC3E}">
        <p14:creationId xmlns:p14="http://schemas.microsoft.com/office/powerpoint/2010/main" val="3981698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B69B7F3E-5749-4425-B64F-DC76810846BA}" type="slidenum">
              <a:rPr lang="it-IT"/>
              <a:pPr>
                <a:defRPr/>
              </a:pPr>
              <a:t>‹N›</a:t>
            </a:fld>
            <a:endParaRPr lang="it-IT"/>
          </a:p>
        </p:txBody>
      </p:sp>
    </p:spTree>
    <p:extLst>
      <p:ext uri="{BB962C8B-B14F-4D97-AF65-F5344CB8AC3E}">
        <p14:creationId xmlns:p14="http://schemas.microsoft.com/office/powerpoint/2010/main" val="175028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1FBDAB15-7411-41BF-9D23-220079D5AEE2}" type="slidenum">
              <a:rPr lang="it-IT"/>
              <a:pPr>
                <a:defRPr/>
              </a:pPr>
              <a:t>‹N›</a:t>
            </a:fld>
            <a:endParaRPr lang="it-IT"/>
          </a:p>
        </p:txBody>
      </p:sp>
    </p:spTree>
    <p:extLst>
      <p:ext uri="{BB962C8B-B14F-4D97-AF65-F5344CB8AC3E}">
        <p14:creationId xmlns:p14="http://schemas.microsoft.com/office/powerpoint/2010/main" val="1536985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GB"/>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99F5D9E6-CE59-4E00-94C1-5484EBFCFFCC}" type="slidenum">
              <a:rPr lang="it-IT"/>
              <a:pPr>
                <a:defRPr/>
              </a:pPr>
              <a:t>‹N›</a:t>
            </a:fld>
            <a:endParaRPr lang="it-IT"/>
          </a:p>
        </p:txBody>
      </p:sp>
    </p:spTree>
    <p:extLst>
      <p:ext uri="{BB962C8B-B14F-4D97-AF65-F5344CB8AC3E}">
        <p14:creationId xmlns:p14="http://schemas.microsoft.com/office/powerpoint/2010/main" val="2877534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GB"/>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C9761E53-6EA7-437A-AC17-0AF8C19E75E7}" type="slidenum">
              <a:rPr lang="it-IT"/>
              <a:pPr>
                <a:defRPr/>
              </a:pPr>
              <a:t>‹N›</a:t>
            </a:fld>
            <a:endParaRPr lang="it-IT"/>
          </a:p>
        </p:txBody>
      </p:sp>
    </p:spTree>
    <p:extLst>
      <p:ext uri="{BB962C8B-B14F-4D97-AF65-F5344CB8AC3E}">
        <p14:creationId xmlns:p14="http://schemas.microsoft.com/office/powerpoint/2010/main" val="3637321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a:defRPr/>
            </a:pPr>
            <a:endParaRPr 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a:defRPr/>
            </a:pPr>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a:defRPr/>
            </a:pPr>
            <a:fld id="{6579A1A0-A118-4BFD-A7BA-A22786471D27}"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1.xml"/><Relationship Id="rId7" Type="http://schemas.openxmlformats.org/officeDocument/2006/relationships/image" Target="../media/image3.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2.wav"/><Relationship Id="rId7" Type="http://schemas.openxmlformats.org/officeDocument/2006/relationships/image" Target="../media/image1.png"/><Relationship Id="rId2" Type="http://schemas.microsoft.com/office/2007/relationships/media" Target="../media/media12.wav"/><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notesSlide" Target="../notesSlides/notesSlide12.xml"/><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32.png"/><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33.png"/><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34.pn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35.png"/><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36.png"/><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2.xml"/><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37.png"/><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38.jpeg"/><Relationship Id="rId5" Type="http://schemas.openxmlformats.org/officeDocument/2006/relationships/image" Target="../media/image6.png"/><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9.png"/><Relationship Id="rId11" Type="http://schemas.openxmlformats.org/officeDocument/2006/relationships/image" Target="../media/image5.png"/><Relationship Id="rId5" Type="http://schemas.openxmlformats.org/officeDocument/2006/relationships/image" Target="../media/image6.png"/><Relationship Id="rId10" Type="http://schemas.openxmlformats.org/officeDocument/2006/relationships/image" Target="../media/image1.png"/><Relationship Id="rId4" Type="http://schemas.openxmlformats.org/officeDocument/2006/relationships/notesSlide" Target="../notesSlides/notesSlide3.xml"/><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3.png"/><Relationship Id="rId5" Type="http://schemas.openxmlformats.org/officeDocument/2006/relationships/image" Target="../media/image6.png"/><Relationship Id="rId10" Type="http://schemas.openxmlformats.org/officeDocument/2006/relationships/image" Target="../media/image5.png"/><Relationship Id="rId4" Type="http://schemas.openxmlformats.org/officeDocument/2006/relationships/notesSlide" Target="../notesSlides/notesSlide4.xml"/><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notesSlide" Target="../notesSlides/notesSlide5.xml"/><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image" Target="../media/image5.png"/><Relationship Id="rId4" Type="http://schemas.openxmlformats.org/officeDocument/2006/relationships/notesSlide" Target="../notesSlides/notesSlide6.xml"/><Relationship Id="rId9"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8.png"/><Relationship Id="rId5" Type="http://schemas.openxmlformats.org/officeDocument/2006/relationships/image" Target="../media/image6.png"/><Relationship Id="rId10" Type="http://schemas.openxmlformats.org/officeDocument/2006/relationships/image" Target="../media/image5.png"/><Relationship Id="rId4" Type="http://schemas.openxmlformats.org/officeDocument/2006/relationships/notesSlide" Target="../notesSlides/notesSlide7.xml"/><Relationship Id="rId9"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png"/><Relationship Id="rId1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6.png"/><Relationship Id="rId12" Type="http://schemas.openxmlformats.org/officeDocument/2006/relationships/image" Target="../media/image27.png"/><Relationship Id="rId17" Type="http://schemas.openxmlformats.org/officeDocument/2006/relationships/image" Target="../media/image1.png"/><Relationship Id="rId2" Type="http://schemas.openxmlformats.org/officeDocument/2006/relationships/audio" Target="../media/media8.wav"/><Relationship Id="rId16" Type="http://schemas.openxmlformats.org/officeDocument/2006/relationships/image" Target="../media/image31.png"/><Relationship Id="rId1" Type="http://schemas.microsoft.com/office/2007/relationships/media" Target="../media/media8.wav"/><Relationship Id="rId6" Type="http://schemas.openxmlformats.org/officeDocument/2006/relationships/image" Target="../media/image22.png"/><Relationship Id="rId11" Type="http://schemas.openxmlformats.org/officeDocument/2006/relationships/image" Target="../media/image26.jpeg"/><Relationship Id="rId5" Type="http://schemas.openxmlformats.org/officeDocument/2006/relationships/image" Target="../media/image21.jpeg"/><Relationship Id="rId15" Type="http://schemas.openxmlformats.org/officeDocument/2006/relationships/image" Target="../media/image30.png"/><Relationship Id="rId10" Type="http://schemas.openxmlformats.org/officeDocument/2006/relationships/image" Target="../media/image25.jpeg"/><Relationship Id="rId4" Type="http://schemas.openxmlformats.org/officeDocument/2006/relationships/notesSlide" Target="../notesSlides/notesSlide8.xml"/><Relationship Id="rId9" Type="http://schemas.openxmlformats.org/officeDocument/2006/relationships/image" Target="../media/image24.jpeg"/><Relationship Id="rId1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a:xfrm>
            <a:off x="1103313" y="4179888"/>
            <a:ext cx="7080250" cy="1525587"/>
          </a:xfrm>
        </p:spPr>
        <p:txBody>
          <a:bodyPr/>
          <a:lstStyle/>
          <a:p>
            <a:pPr>
              <a:spcBef>
                <a:spcPts val="600"/>
              </a:spcBef>
            </a:pPr>
            <a:r>
              <a:rPr lang="it-IT" sz="1800" smtClean="0">
                <a:latin typeface="Times New Roman" pitchFamily="18" charset="0"/>
                <a:cs typeface="Times New Roman" pitchFamily="18" charset="0"/>
                <a:sym typeface="Times New Roman" pitchFamily="18" charset="0"/>
              </a:rPr>
              <a:t/>
            </a:r>
            <a:br>
              <a:rPr lang="it-IT" sz="1800" smtClean="0">
                <a:latin typeface="Times New Roman" pitchFamily="18" charset="0"/>
                <a:cs typeface="Times New Roman" pitchFamily="18" charset="0"/>
                <a:sym typeface="Times New Roman" pitchFamily="18" charset="0"/>
              </a:rPr>
            </a:br>
            <a:endParaRPr lang="it-IT" sz="1800" smtClean="0">
              <a:latin typeface="Times New Roman" pitchFamily="18" charset="0"/>
              <a:cs typeface="Times New Roman" pitchFamily="18" charset="0"/>
              <a:sym typeface="Times New Roman" pitchFamily="18" charset="0"/>
            </a:endParaRPr>
          </a:p>
        </p:txBody>
      </p:sp>
      <p:pic>
        <p:nvPicPr>
          <p:cNvPr id="2051" name="Picture 5" descr="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8338" y="5367338"/>
            <a:ext cx="2062162"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052" name="Sottotitolo 15"/>
          <p:cNvSpPr>
            <a:spLocks noGrp="1"/>
          </p:cNvSpPr>
          <p:nvPr>
            <p:ph type="subTitle" sz="quarter" idx="1"/>
          </p:nvPr>
        </p:nvSpPr>
        <p:spPr>
          <a:xfrm>
            <a:off x="1214438" y="2428875"/>
            <a:ext cx="6858000" cy="2000250"/>
          </a:xfrm>
          <a:ln w="28575">
            <a:solidFill>
              <a:srgbClr val="92D050"/>
            </a:solidFill>
            <a:miter lim="800000"/>
            <a:headEnd/>
            <a:tailEnd/>
          </a:ln>
        </p:spPr>
        <p:txBody>
          <a:bodyPr/>
          <a:lstStyle/>
          <a:p>
            <a:r>
              <a:rPr lang="it-IT" b="1" smtClean="0">
                <a:latin typeface="SimSun-ExtB" pitchFamily="49" charset="-122"/>
                <a:ea typeface="SimSun-ExtB" pitchFamily="49" charset="-122"/>
                <a:sym typeface="SimSun-ExtB" pitchFamily="49" charset="-122"/>
              </a:rPr>
              <a:t>ULTRASOUND AND CLINICAL EVIDENCE OF BUCCAL MUCOSA GRAFT AS FIRST CHOICE IN SURGICAL MANAGEMENT OF PEYRONIE’S DISEASE</a:t>
            </a:r>
            <a:endParaRPr lang="it-IT" smtClean="0">
              <a:latin typeface="SimSun-ExtB" pitchFamily="49" charset="-122"/>
              <a:ea typeface="SimSun-ExtB" pitchFamily="49" charset="-122"/>
              <a:sym typeface="SimSun-ExtB" pitchFamily="49" charset="-122"/>
            </a:endParaRPr>
          </a:p>
        </p:txBody>
      </p:sp>
      <p:pic>
        <p:nvPicPr>
          <p:cNvPr id="2053" name="Immagine 2" descr="Immagin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08788" y="5367338"/>
            <a:ext cx="150177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054" name="Immagine 5" descr="Immagine 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48350" y="449263"/>
            <a:ext cx="258445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055" name="Immagine 8" descr="Immagine 8"/>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0263" y="449263"/>
            <a:ext cx="2046287"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056" name="Rectangle 5"/>
          <p:cNvSpPr>
            <a:spLocks noChangeArrowheads="1"/>
          </p:cNvSpPr>
          <p:nvPr/>
        </p:nvSpPr>
        <p:spPr bwMode="auto">
          <a:xfrm>
            <a:off x="1071563" y="4500563"/>
            <a:ext cx="7385050" cy="646112"/>
          </a:xfrm>
          <a:prstGeom prst="rect">
            <a:avLst/>
          </a:prstGeom>
          <a:noFill/>
          <a:ln w="5715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algn="ctr" eaLnBrk="0" hangingPunct="0">
              <a:tabLst>
                <a:tab pos="457200" algn="l"/>
              </a:tabLst>
            </a:pPr>
            <a:r>
              <a:rPr lang="it-IT" sz="1200" b="1">
                <a:cs typeface="Times New Roman" pitchFamily="18" charset="0"/>
              </a:rPr>
              <a:t>Andrea Fabiani*, Fabrizio Fioretti*, </a:t>
            </a:r>
            <a:r>
              <a:rPr lang="it-IT" sz="1200" b="1" u="sng">
                <a:cs typeface="Times New Roman" pitchFamily="18" charset="0"/>
              </a:rPr>
              <a:t>Maria Pia Pavia°,</a:t>
            </a:r>
            <a:r>
              <a:rPr lang="it-IT" sz="1200" b="1">
                <a:cs typeface="Times New Roman" pitchFamily="18" charset="0"/>
              </a:rPr>
              <a:t> Lepri Luca*, Emanuele Principi*, Lucilla Servi*</a:t>
            </a:r>
            <a:endParaRPr lang="it-IT" sz="600"/>
          </a:p>
          <a:p>
            <a:pPr algn="ctr" eaLnBrk="0" hangingPunct="0">
              <a:buFontTx/>
              <a:buChar char="•"/>
              <a:tabLst>
                <a:tab pos="457200" algn="l"/>
              </a:tabLst>
            </a:pPr>
            <a:r>
              <a:rPr lang="it-IT" sz="1200" b="1">
                <a:cs typeface="Times New Roman" pitchFamily="18" charset="0"/>
              </a:rPr>
              <a:t>*Urology Unit, Surgical Dpt, ASUR MARCHE Area Vasta 3, Macerata (Italy)</a:t>
            </a:r>
            <a:endParaRPr lang="it-IT" sz="600"/>
          </a:p>
          <a:p>
            <a:pPr algn="ctr" eaLnBrk="0" hangingPunct="0">
              <a:buFontTx/>
              <a:buChar char="•"/>
              <a:tabLst>
                <a:tab pos="457200" algn="l"/>
              </a:tabLst>
            </a:pPr>
            <a:r>
              <a:rPr lang="it-IT" sz="1200" b="1">
                <a:cs typeface="Times New Roman" pitchFamily="18" charset="0"/>
              </a:rPr>
              <a:t>° Resident, Department of Urology, Marche Polythecnic University, Ancona (Italy)</a:t>
            </a:r>
            <a:endParaRPr lang="it-IT"/>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cSld>
  <p:clrMapOvr>
    <a:masterClrMapping/>
  </p:clrMapOvr>
  <p:transition advTm="19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Immagine 3" descr="A56571470_LG.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72375" y="493713"/>
            <a:ext cx="1244600" cy="79216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267" name="Rettangolo 9"/>
          <p:cNvSpPr>
            <a:spLocks noChangeArrowheads="1"/>
          </p:cNvSpPr>
          <p:nvPr/>
        </p:nvSpPr>
        <p:spPr bwMode="auto">
          <a:xfrm>
            <a:off x="3500438" y="428625"/>
            <a:ext cx="1500187" cy="4619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a:r>
              <a:rPr lang="en-US" sz="2400" b="1">
                <a:latin typeface="Comic Sans MS" pitchFamily="66" charset="0"/>
              </a:rPr>
              <a:t>Results </a:t>
            </a:r>
            <a:endParaRPr lang="it-IT" sz="2400" b="1">
              <a:latin typeface="Comic Sans MS" pitchFamily="66" charset="0"/>
            </a:endParaRPr>
          </a:p>
        </p:txBody>
      </p:sp>
      <p:sp>
        <p:nvSpPr>
          <p:cNvPr id="11268" name="Rettangolo 9"/>
          <p:cNvSpPr>
            <a:spLocks noChangeArrowheads="1"/>
          </p:cNvSpPr>
          <p:nvPr/>
        </p:nvSpPr>
        <p:spPr bwMode="auto">
          <a:xfrm>
            <a:off x="285750" y="2071688"/>
            <a:ext cx="2214563" cy="83026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a:r>
              <a:rPr lang="en-US" sz="2400" b="1">
                <a:latin typeface="Comic Sans MS" pitchFamily="66" charset="0"/>
              </a:rPr>
              <a:t>Site of curvature  </a:t>
            </a:r>
            <a:endParaRPr lang="it-IT" sz="2400" b="1">
              <a:latin typeface="Comic Sans MS" pitchFamily="66" charset="0"/>
            </a:endParaRPr>
          </a:p>
        </p:txBody>
      </p:sp>
      <p:cxnSp>
        <p:nvCxnSpPr>
          <p:cNvPr id="14" name="Connettore 1 13"/>
          <p:cNvCxnSpPr/>
          <p:nvPr/>
        </p:nvCxnSpPr>
        <p:spPr>
          <a:xfrm rot="5400000">
            <a:off x="1036638" y="3963988"/>
            <a:ext cx="4929187" cy="158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1270" name="Rettangolo 9"/>
          <p:cNvSpPr>
            <a:spLocks noChangeArrowheads="1"/>
          </p:cNvSpPr>
          <p:nvPr/>
        </p:nvSpPr>
        <p:spPr bwMode="auto">
          <a:xfrm>
            <a:off x="357188" y="3313113"/>
            <a:ext cx="2214562" cy="83026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a:r>
              <a:rPr lang="en-US" sz="2400" b="1">
                <a:latin typeface="Comic Sans MS" pitchFamily="66" charset="0"/>
              </a:rPr>
              <a:t>Dorsal 18 pts (67%)</a:t>
            </a:r>
            <a:endParaRPr lang="it-IT" sz="2400" b="1">
              <a:latin typeface="Comic Sans MS" pitchFamily="66" charset="0"/>
            </a:endParaRPr>
          </a:p>
        </p:txBody>
      </p:sp>
      <p:sp>
        <p:nvSpPr>
          <p:cNvPr id="11271" name="Rettangolo 9"/>
          <p:cNvSpPr>
            <a:spLocks noChangeArrowheads="1"/>
          </p:cNvSpPr>
          <p:nvPr/>
        </p:nvSpPr>
        <p:spPr bwMode="auto">
          <a:xfrm>
            <a:off x="285750" y="4456113"/>
            <a:ext cx="2500313" cy="83026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a:r>
              <a:rPr lang="en-US" sz="2400" b="1">
                <a:latin typeface="Comic Sans MS" pitchFamily="66" charset="0"/>
              </a:rPr>
              <a:t>Ventral  2 pts (7%)</a:t>
            </a:r>
            <a:endParaRPr lang="it-IT" sz="2400" b="1">
              <a:latin typeface="Comic Sans MS" pitchFamily="66" charset="0"/>
            </a:endParaRPr>
          </a:p>
        </p:txBody>
      </p:sp>
      <p:sp>
        <p:nvSpPr>
          <p:cNvPr id="11272" name="Rettangolo 9"/>
          <p:cNvSpPr>
            <a:spLocks noChangeArrowheads="1"/>
          </p:cNvSpPr>
          <p:nvPr/>
        </p:nvSpPr>
        <p:spPr bwMode="auto">
          <a:xfrm>
            <a:off x="285750" y="5527675"/>
            <a:ext cx="2500313" cy="8302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a:r>
              <a:rPr lang="en-US" sz="2400" b="1">
                <a:latin typeface="Comic Sans MS" pitchFamily="66" charset="0"/>
              </a:rPr>
              <a:t>Complex 7 pts (26%)</a:t>
            </a:r>
            <a:endParaRPr lang="it-IT" sz="2400" b="1">
              <a:latin typeface="Comic Sans MS" pitchFamily="66" charset="0"/>
            </a:endParaRPr>
          </a:p>
        </p:txBody>
      </p:sp>
      <p:sp>
        <p:nvSpPr>
          <p:cNvPr id="11273" name="Rettangolo 11"/>
          <p:cNvSpPr>
            <a:spLocks noChangeArrowheads="1"/>
          </p:cNvSpPr>
          <p:nvPr/>
        </p:nvSpPr>
        <p:spPr bwMode="auto">
          <a:xfrm>
            <a:off x="3929063" y="1571625"/>
            <a:ext cx="4572000" cy="2032000"/>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r>
              <a:rPr lang="en-GB"/>
              <a:t>Site of penile curvature was dorsal in 18 (67%) patients, ventral in 2 (7%), complex in 7 (26%). </a:t>
            </a:r>
          </a:p>
          <a:p>
            <a:endParaRPr lang="en-GB"/>
          </a:p>
          <a:p>
            <a:endParaRPr lang="en-GB"/>
          </a:p>
          <a:p>
            <a:r>
              <a:rPr lang="en-GB"/>
              <a:t>The degree of the curvature was &lt;60° in 11 (41%) patients, &gt;60° in 16 (59%). </a:t>
            </a:r>
            <a:endParaRPr lang="it-IT"/>
          </a:p>
        </p:txBody>
      </p:sp>
      <p:sp>
        <p:nvSpPr>
          <p:cNvPr id="11274" name="Rettangolo 9"/>
          <p:cNvSpPr>
            <a:spLocks noChangeArrowheads="1"/>
          </p:cNvSpPr>
          <p:nvPr/>
        </p:nvSpPr>
        <p:spPr bwMode="auto">
          <a:xfrm>
            <a:off x="3857625" y="4170363"/>
            <a:ext cx="2214563" cy="83026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a:r>
              <a:rPr lang="en-US" sz="2400" b="1">
                <a:latin typeface="Comic Sans MS" pitchFamily="66" charset="0"/>
              </a:rPr>
              <a:t>Degree of curvature  </a:t>
            </a:r>
            <a:endParaRPr lang="it-IT" sz="2400" b="1">
              <a:latin typeface="Comic Sans MS" pitchFamily="66" charset="0"/>
            </a:endParaRPr>
          </a:p>
        </p:txBody>
      </p:sp>
      <p:sp>
        <p:nvSpPr>
          <p:cNvPr id="11275" name="Rettangolo 9"/>
          <p:cNvSpPr>
            <a:spLocks noChangeArrowheads="1"/>
          </p:cNvSpPr>
          <p:nvPr/>
        </p:nvSpPr>
        <p:spPr bwMode="auto">
          <a:xfrm>
            <a:off x="6215063" y="4395788"/>
            <a:ext cx="2786062" cy="46196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a:r>
              <a:rPr lang="it-IT" sz="2400" b="1">
                <a:latin typeface="Comic Sans MS" pitchFamily="66" charset="0"/>
              </a:rPr>
              <a:t>Range 45°-90°</a:t>
            </a:r>
          </a:p>
        </p:txBody>
      </p:sp>
      <p:sp>
        <p:nvSpPr>
          <p:cNvPr id="11276" name="Rettangolo 9"/>
          <p:cNvSpPr>
            <a:spLocks noChangeArrowheads="1"/>
          </p:cNvSpPr>
          <p:nvPr/>
        </p:nvSpPr>
        <p:spPr bwMode="auto">
          <a:xfrm>
            <a:off x="3857625" y="5181600"/>
            <a:ext cx="2214563" cy="4619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a:r>
              <a:rPr lang="it-IT" sz="2400" b="1">
                <a:latin typeface="Comic Sans MS" pitchFamily="66" charset="0"/>
              </a:rPr>
              <a:t>&lt; 60°</a:t>
            </a:r>
          </a:p>
        </p:txBody>
      </p:sp>
      <p:sp>
        <p:nvSpPr>
          <p:cNvPr id="11277" name="Rettangolo 9"/>
          <p:cNvSpPr>
            <a:spLocks noChangeArrowheads="1"/>
          </p:cNvSpPr>
          <p:nvPr/>
        </p:nvSpPr>
        <p:spPr bwMode="auto">
          <a:xfrm>
            <a:off x="3857625" y="5857875"/>
            <a:ext cx="2214563" cy="4619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a:r>
              <a:rPr lang="it-IT" sz="2400" b="1">
                <a:latin typeface="Comic Sans MS" pitchFamily="66" charset="0"/>
              </a:rPr>
              <a:t>&gt; 60°</a:t>
            </a:r>
          </a:p>
        </p:txBody>
      </p:sp>
      <p:sp>
        <p:nvSpPr>
          <p:cNvPr id="11278" name="Rettangolo 9"/>
          <p:cNvSpPr>
            <a:spLocks noChangeArrowheads="1"/>
          </p:cNvSpPr>
          <p:nvPr/>
        </p:nvSpPr>
        <p:spPr bwMode="auto">
          <a:xfrm>
            <a:off x="6357938" y="5143500"/>
            <a:ext cx="1571625" cy="4619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a:r>
              <a:rPr lang="it-IT" sz="2400" b="1">
                <a:latin typeface="Comic Sans MS" pitchFamily="66" charset="0"/>
              </a:rPr>
              <a:t>11 (41%)</a:t>
            </a:r>
          </a:p>
        </p:txBody>
      </p:sp>
      <p:sp>
        <p:nvSpPr>
          <p:cNvPr id="11279" name="Rettangolo 9"/>
          <p:cNvSpPr>
            <a:spLocks noChangeArrowheads="1"/>
          </p:cNvSpPr>
          <p:nvPr/>
        </p:nvSpPr>
        <p:spPr bwMode="auto">
          <a:xfrm>
            <a:off x="6357938" y="5857875"/>
            <a:ext cx="1571625" cy="4619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a:r>
              <a:rPr lang="it-IT" sz="2400" b="1">
                <a:latin typeface="Comic Sans MS" pitchFamily="66" charset="0"/>
              </a:rPr>
              <a:t>16 (59%)</a:t>
            </a:r>
          </a:p>
        </p:txBody>
      </p:sp>
      <p:pic>
        <p:nvPicPr>
          <p:cNvPr id="11280" name="Picture 5" descr="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5750" y="214313"/>
            <a:ext cx="2062163"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001"/>
    </mc:Choice>
    <mc:Fallback>
      <p:transition spd="slow" advTm="13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Immagine 3" descr="A56571470_LG.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29500" y="214313"/>
            <a:ext cx="1244600" cy="79216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291" name="Rettangolo 9"/>
          <p:cNvSpPr>
            <a:spLocks noChangeArrowheads="1"/>
          </p:cNvSpPr>
          <p:nvPr/>
        </p:nvSpPr>
        <p:spPr bwMode="auto">
          <a:xfrm>
            <a:off x="142875" y="571500"/>
            <a:ext cx="4786313" cy="8302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a:r>
              <a:rPr lang="en-US" sz="2400" b="1">
                <a:latin typeface="Comic Sans MS" pitchFamily="66" charset="0"/>
              </a:rPr>
              <a:t>Cosmetics and functional Results </a:t>
            </a:r>
            <a:endParaRPr lang="it-IT" sz="2400" b="1">
              <a:latin typeface="Comic Sans MS" pitchFamily="66" charset="0"/>
            </a:endParaRPr>
          </a:p>
        </p:txBody>
      </p:sp>
      <p:sp>
        <p:nvSpPr>
          <p:cNvPr id="12292" name="Rettangolo 9"/>
          <p:cNvSpPr>
            <a:spLocks noChangeArrowheads="1"/>
          </p:cNvSpPr>
          <p:nvPr/>
        </p:nvSpPr>
        <p:spPr bwMode="auto">
          <a:xfrm>
            <a:off x="428625" y="2928938"/>
            <a:ext cx="2643188" cy="83026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a:r>
              <a:rPr lang="it-IT" sz="2400" b="1">
                <a:latin typeface="Comic Sans MS" pitchFamily="66" charset="0"/>
              </a:rPr>
              <a:t>Straightening of penis</a:t>
            </a:r>
          </a:p>
        </p:txBody>
      </p:sp>
      <p:sp>
        <p:nvSpPr>
          <p:cNvPr id="12293" name="Rettangolo 9"/>
          <p:cNvSpPr>
            <a:spLocks noChangeArrowheads="1"/>
          </p:cNvSpPr>
          <p:nvPr/>
        </p:nvSpPr>
        <p:spPr bwMode="auto">
          <a:xfrm>
            <a:off x="428625" y="4429125"/>
            <a:ext cx="2643188" cy="8302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a:r>
              <a:rPr lang="it-IT" sz="2400" b="1">
                <a:latin typeface="Comic Sans MS" pitchFamily="66" charset="0"/>
              </a:rPr>
              <a:t>Shortening of penis</a:t>
            </a:r>
          </a:p>
        </p:txBody>
      </p:sp>
      <p:sp>
        <p:nvSpPr>
          <p:cNvPr id="12294" name="Rettangolo 9"/>
          <p:cNvSpPr>
            <a:spLocks noChangeArrowheads="1"/>
          </p:cNvSpPr>
          <p:nvPr/>
        </p:nvSpPr>
        <p:spPr bwMode="auto">
          <a:xfrm>
            <a:off x="3143250" y="3143250"/>
            <a:ext cx="2000250" cy="4619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a:r>
              <a:rPr lang="it-IT" sz="2400" b="1">
                <a:latin typeface="Comic Sans MS" pitchFamily="66" charset="0"/>
              </a:rPr>
              <a:t>100 %</a:t>
            </a:r>
          </a:p>
        </p:txBody>
      </p:sp>
      <p:sp>
        <p:nvSpPr>
          <p:cNvPr id="12295" name="Rettangolo 9"/>
          <p:cNvSpPr>
            <a:spLocks noChangeArrowheads="1"/>
          </p:cNvSpPr>
          <p:nvPr/>
        </p:nvSpPr>
        <p:spPr bwMode="auto">
          <a:xfrm>
            <a:off x="3286125" y="4357688"/>
            <a:ext cx="1928813" cy="83026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a:r>
              <a:rPr lang="it-IT" sz="2400" b="1">
                <a:latin typeface="Comic Sans MS" pitchFamily="66" charset="0"/>
              </a:rPr>
              <a:t>7,4 % (2/27)</a:t>
            </a:r>
          </a:p>
        </p:txBody>
      </p:sp>
      <p:sp>
        <p:nvSpPr>
          <p:cNvPr id="12296" name="Rettangolo 13"/>
          <p:cNvSpPr>
            <a:spLocks noChangeArrowheads="1"/>
          </p:cNvSpPr>
          <p:nvPr/>
        </p:nvSpPr>
        <p:spPr bwMode="auto">
          <a:xfrm>
            <a:off x="5214938" y="1357313"/>
            <a:ext cx="3571875" cy="2308225"/>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just"/>
            <a:r>
              <a:rPr lang="en-GB"/>
              <a:t>Straightening of penis was reached in 100% of cases. A penile shortening results in 7,4% (2/27). De novo erectile dysfunction appear in 2/27 cases with a post operative amount of PDE5i users increasing from 12 to 14 patients (45% vs 52%). </a:t>
            </a:r>
            <a:endParaRPr lang="it-IT"/>
          </a:p>
        </p:txBody>
      </p:sp>
      <p:pic>
        <p:nvPicPr>
          <p:cNvPr id="12297" name="Picture 5" descr="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5500688"/>
            <a:ext cx="2062163"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2817"/>
    </mc:Choice>
    <mc:Fallback>
      <p:transition spd="slow" advTm="42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Immagine 3" descr="A56571470_LG.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572375" y="493713"/>
            <a:ext cx="1244600" cy="79216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CasellaDiTesto 7"/>
          <p:cNvSpPr txBox="1">
            <a:spLocks noChangeArrowheads="1"/>
          </p:cNvSpPr>
          <p:nvPr/>
        </p:nvSpPr>
        <p:spPr bwMode="auto">
          <a:xfrm>
            <a:off x="1285875" y="642938"/>
            <a:ext cx="6000750" cy="646112"/>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it-IT" sz="3600" b="1">
                <a:latin typeface="Comic Sans MS" pitchFamily="66" charset="0"/>
              </a:rPr>
              <a:t>Complications</a:t>
            </a:r>
          </a:p>
        </p:txBody>
      </p:sp>
      <p:sp>
        <p:nvSpPr>
          <p:cNvPr id="13316" name="Rettangolo 3"/>
          <p:cNvSpPr>
            <a:spLocks noChangeArrowheads="1"/>
          </p:cNvSpPr>
          <p:nvPr/>
        </p:nvSpPr>
        <p:spPr bwMode="auto">
          <a:xfrm>
            <a:off x="285750" y="1500188"/>
            <a:ext cx="8572500" cy="708025"/>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a:r>
              <a:rPr lang="en-US" sz="2000" b="1">
                <a:latin typeface="Comic Sans MS" pitchFamily="66" charset="0"/>
              </a:rPr>
              <a:t>Intra- or peri-operative complications developed in our population were at the penis or cheek (donor site). </a:t>
            </a:r>
          </a:p>
        </p:txBody>
      </p:sp>
      <p:sp>
        <p:nvSpPr>
          <p:cNvPr id="13317" name="Rettangolo 3"/>
          <p:cNvSpPr>
            <a:spLocks noChangeArrowheads="1"/>
          </p:cNvSpPr>
          <p:nvPr/>
        </p:nvSpPr>
        <p:spPr bwMode="auto">
          <a:xfrm>
            <a:off x="285750" y="2500313"/>
            <a:ext cx="8572500" cy="3478212"/>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a:r>
              <a:rPr lang="en-US" sz="2000" b="1">
                <a:latin typeface="Comic Sans MS" pitchFamily="66" charset="0"/>
              </a:rPr>
              <a:t>1 haemorrage at the donor site</a:t>
            </a:r>
          </a:p>
          <a:p>
            <a:pPr algn="ctr"/>
            <a:endParaRPr lang="en-US" sz="2000" b="1">
              <a:latin typeface="Comic Sans MS" pitchFamily="66" charset="0"/>
            </a:endParaRPr>
          </a:p>
          <a:p>
            <a:pPr algn="ctr"/>
            <a:r>
              <a:rPr lang="en-US" sz="2000" b="1">
                <a:latin typeface="Comic Sans MS" pitchFamily="66" charset="0"/>
              </a:rPr>
              <a:t>1 Penile shaft haematoma</a:t>
            </a:r>
          </a:p>
          <a:p>
            <a:pPr algn="ctr"/>
            <a:endParaRPr lang="en-US" sz="2000" b="1">
              <a:latin typeface="Comic Sans MS" pitchFamily="66" charset="0"/>
            </a:endParaRPr>
          </a:p>
          <a:p>
            <a:pPr algn="ctr"/>
            <a:r>
              <a:rPr lang="en-US" sz="2000" b="1">
                <a:latin typeface="Comic Sans MS" pitchFamily="66" charset="0"/>
              </a:rPr>
              <a:t>1 glandular erection pain</a:t>
            </a:r>
          </a:p>
          <a:p>
            <a:pPr algn="ctr"/>
            <a:endParaRPr lang="en-US" sz="2000" b="1">
              <a:latin typeface="Comic Sans MS" pitchFamily="66" charset="0"/>
            </a:endParaRPr>
          </a:p>
          <a:p>
            <a:pPr algn="ctr"/>
            <a:r>
              <a:rPr lang="en-US" sz="2000" b="1">
                <a:latin typeface="Comic Sans MS" pitchFamily="66" charset="0"/>
              </a:rPr>
              <a:t>1 penile shaft pus collection</a:t>
            </a:r>
          </a:p>
          <a:p>
            <a:pPr algn="ctr"/>
            <a:endParaRPr lang="en-US" sz="2000" b="1">
              <a:latin typeface="Comic Sans MS" pitchFamily="66" charset="0"/>
            </a:endParaRPr>
          </a:p>
          <a:p>
            <a:pPr algn="ctr"/>
            <a:r>
              <a:rPr lang="en-US" sz="2000" b="1">
                <a:latin typeface="Comic Sans MS" pitchFamily="66" charset="0"/>
              </a:rPr>
              <a:t>3 circumcision cheloid </a:t>
            </a:r>
          </a:p>
          <a:p>
            <a:pPr algn="ctr"/>
            <a:endParaRPr lang="en-US" sz="2000" b="1">
              <a:latin typeface="Comic Sans MS" pitchFamily="66" charset="0"/>
            </a:endParaRPr>
          </a:p>
          <a:p>
            <a:pPr algn="ctr"/>
            <a:endParaRPr lang="en-US" sz="2000" b="1">
              <a:latin typeface="Comic Sans MS" pitchFamily="66" charset="0"/>
            </a:endParaRPr>
          </a:p>
        </p:txBody>
      </p:sp>
      <p:pic>
        <p:nvPicPr>
          <p:cNvPr id="13318" name="Picture 5" descr="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0063" y="5572125"/>
            <a:ext cx="2062162"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2291"/>
    </mc:Choice>
    <mc:Fallback>
      <p:transition spd="slow" advTm="12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Immagine 3" descr="A56571470_LG.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72375" y="493713"/>
            <a:ext cx="1244600" cy="79216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339" name="Rettangolo 7"/>
          <p:cNvSpPr>
            <a:spLocks noChangeArrowheads="1"/>
          </p:cNvSpPr>
          <p:nvPr/>
        </p:nvSpPr>
        <p:spPr bwMode="auto">
          <a:xfrm>
            <a:off x="2286000" y="214313"/>
            <a:ext cx="4572000" cy="2586037"/>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a:r>
              <a:rPr lang="it-IT"/>
              <a:t>BMG demonstrate an high power of inosculation (2-3 days in mean) as highlighted by the rapid time of spontaneous erection resumption, an immediate support from the cavernous tissue and a quick healing with no scar formation as revealed by ultrasonographic appearence of patch over the follow up years.</a:t>
            </a:r>
          </a:p>
        </p:txBody>
      </p:sp>
      <p:sp>
        <p:nvSpPr>
          <p:cNvPr id="14340" name="Rettangolo 1"/>
          <p:cNvSpPr>
            <a:spLocks noChangeArrowheads="1"/>
          </p:cNvSpPr>
          <p:nvPr/>
        </p:nvSpPr>
        <p:spPr bwMode="auto">
          <a:xfrm>
            <a:off x="285750" y="2928938"/>
            <a:ext cx="4286250" cy="347821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a:r>
              <a:rPr lang="en-US" sz="2000">
                <a:latin typeface="Comic Sans MS" pitchFamily="66" charset="0"/>
              </a:rPr>
              <a:t>High power of </a:t>
            </a:r>
            <a:r>
              <a:rPr lang="en-US" sz="2000" b="1">
                <a:solidFill>
                  <a:srgbClr val="FF0000"/>
                </a:solidFill>
                <a:latin typeface="Comic Sans MS" pitchFamily="66" charset="0"/>
              </a:rPr>
              <a:t>inosculation</a:t>
            </a:r>
            <a:r>
              <a:rPr lang="en-US" sz="2000">
                <a:latin typeface="Comic Sans MS" pitchFamily="66" charset="0"/>
              </a:rPr>
              <a:t> and </a:t>
            </a:r>
            <a:r>
              <a:rPr lang="en-US" sz="2000" b="1">
                <a:solidFill>
                  <a:srgbClr val="FF0000"/>
                </a:solidFill>
                <a:latin typeface="Comic Sans MS" pitchFamily="66" charset="0"/>
              </a:rPr>
              <a:t>revascularization</a:t>
            </a:r>
            <a:r>
              <a:rPr lang="en-US" sz="2000">
                <a:latin typeface="Comic Sans MS" pitchFamily="66" charset="0"/>
              </a:rPr>
              <a:t> of buccal mucosa (2-3 days). </a:t>
            </a:r>
          </a:p>
          <a:p>
            <a:pPr algn="ctr"/>
            <a:endParaRPr lang="en-US" sz="2000">
              <a:latin typeface="Comic Sans MS" pitchFamily="66" charset="0"/>
            </a:endParaRPr>
          </a:p>
          <a:p>
            <a:pPr algn="ctr"/>
            <a:r>
              <a:rPr lang="en-US" sz="2000">
                <a:latin typeface="Comic Sans MS" pitchFamily="66" charset="0"/>
              </a:rPr>
              <a:t>Immediate support from the </a:t>
            </a:r>
            <a:r>
              <a:rPr lang="en-US" sz="2000" b="1">
                <a:solidFill>
                  <a:srgbClr val="FF0000"/>
                </a:solidFill>
                <a:latin typeface="Comic Sans MS" pitchFamily="66" charset="0"/>
              </a:rPr>
              <a:t>blood</a:t>
            </a:r>
            <a:r>
              <a:rPr lang="en-US" sz="2000">
                <a:solidFill>
                  <a:srgbClr val="FF0000"/>
                </a:solidFill>
                <a:latin typeface="Comic Sans MS" pitchFamily="66" charset="0"/>
              </a:rPr>
              <a:t> </a:t>
            </a:r>
            <a:r>
              <a:rPr lang="en-US" sz="2000">
                <a:latin typeface="Comic Sans MS" pitchFamily="66" charset="0"/>
              </a:rPr>
              <a:t>of the cavernous tissue.</a:t>
            </a:r>
          </a:p>
          <a:p>
            <a:pPr algn="ctr"/>
            <a:endParaRPr lang="en-US" sz="2000">
              <a:latin typeface="Comic Sans MS" pitchFamily="66" charset="0"/>
            </a:endParaRPr>
          </a:p>
          <a:p>
            <a:pPr algn="ctr"/>
            <a:r>
              <a:rPr lang="en-US" sz="2000" b="1">
                <a:solidFill>
                  <a:srgbClr val="FF0000"/>
                </a:solidFill>
                <a:latin typeface="Comic Sans MS" pitchFamily="66" charset="0"/>
              </a:rPr>
              <a:t>Quick healing </a:t>
            </a:r>
            <a:r>
              <a:rPr lang="en-US" sz="2000">
                <a:latin typeface="Comic Sans MS" pitchFamily="66" charset="0"/>
              </a:rPr>
              <a:t>with few scar formation than other biocompatible material </a:t>
            </a:r>
          </a:p>
          <a:p>
            <a:pPr algn="ctr"/>
            <a:r>
              <a:rPr lang="en-US" sz="2000">
                <a:latin typeface="Comic Sans MS" pitchFamily="66" charset="0"/>
              </a:rPr>
              <a:t>(4/6 weeks).</a:t>
            </a:r>
          </a:p>
        </p:txBody>
      </p:sp>
      <p:cxnSp>
        <p:nvCxnSpPr>
          <p:cNvPr id="10" name="Connettore 2 9"/>
          <p:cNvCxnSpPr/>
          <p:nvPr/>
        </p:nvCxnSpPr>
        <p:spPr>
          <a:xfrm>
            <a:off x="4357688" y="4500563"/>
            <a:ext cx="2016125" cy="144462"/>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43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43688" y="2786063"/>
            <a:ext cx="1266825" cy="38290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343" name="Picture 5" descr="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0963" y="285750"/>
            <a:ext cx="2062162"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042"/>
    </mc:Choice>
    <mc:Fallback>
      <p:transition spd="slow" advTm="11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mmagine 3" descr="A56571470_LG.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72375" y="493713"/>
            <a:ext cx="1244600" cy="79216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363" name="Rettangolo 1"/>
          <p:cNvSpPr>
            <a:spLocks noChangeArrowheads="1"/>
          </p:cNvSpPr>
          <p:nvPr/>
        </p:nvSpPr>
        <p:spPr bwMode="auto">
          <a:xfrm>
            <a:off x="36513" y="428625"/>
            <a:ext cx="4964112" cy="317023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a:r>
              <a:rPr lang="en-US" sz="2000">
                <a:latin typeface="Comic Sans MS" pitchFamily="66" charset="0"/>
              </a:rPr>
              <a:t>Better </a:t>
            </a:r>
            <a:r>
              <a:rPr lang="en-US" sz="2000" b="1">
                <a:solidFill>
                  <a:srgbClr val="FF0000"/>
                </a:solidFill>
                <a:latin typeface="Comic Sans MS" pitchFamily="66" charset="0"/>
              </a:rPr>
              <a:t>elasticity</a:t>
            </a:r>
            <a:r>
              <a:rPr lang="en-US" sz="2000">
                <a:latin typeface="Comic Sans MS" pitchFamily="66" charset="0"/>
              </a:rPr>
              <a:t> and </a:t>
            </a:r>
            <a:r>
              <a:rPr lang="en-US" sz="2000" b="1">
                <a:solidFill>
                  <a:srgbClr val="FF0000"/>
                </a:solidFill>
                <a:latin typeface="Comic Sans MS" pitchFamily="66" charset="0"/>
              </a:rPr>
              <a:t>stretch properties </a:t>
            </a:r>
            <a:r>
              <a:rPr lang="en-US" sz="2000">
                <a:latin typeface="Comic Sans MS" pitchFamily="66" charset="0"/>
              </a:rPr>
              <a:t>than bio-compatible materials which are usually produced thinner (to get better elasticity) than the tunica albuginea </a:t>
            </a:r>
          </a:p>
          <a:p>
            <a:pPr algn="ctr"/>
            <a:endParaRPr lang="en-US" sz="2000">
              <a:latin typeface="Comic Sans MS" pitchFamily="66" charset="0"/>
            </a:endParaRPr>
          </a:p>
          <a:p>
            <a:pPr algn="ctr"/>
            <a:r>
              <a:rPr lang="en-US" sz="2000">
                <a:latin typeface="Comic Sans MS" pitchFamily="66" charset="0"/>
              </a:rPr>
              <a:t>These properties help the development of a </a:t>
            </a:r>
            <a:r>
              <a:rPr lang="en-US" sz="2000" b="1">
                <a:solidFill>
                  <a:srgbClr val="FF0000"/>
                </a:solidFill>
                <a:latin typeface="Comic Sans MS" pitchFamily="66" charset="0"/>
              </a:rPr>
              <a:t>perfect seal </a:t>
            </a:r>
            <a:r>
              <a:rPr lang="en-US" sz="2000">
                <a:latin typeface="Comic Sans MS" pitchFamily="66" charset="0"/>
              </a:rPr>
              <a:t>along the suture sides of the buccal mucosa patch. </a:t>
            </a:r>
          </a:p>
          <a:p>
            <a:pPr algn="ctr"/>
            <a:endParaRPr lang="en-US" sz="2000">
              <a:latin typeface="Comic Sans MS" pitchFamily="66" charset="0"/>
            </a:endParaRPr>
          </a:p>
        </p:txBody>
      </p:sp>
      <p:sp>
        <p:nvSpPr>
          <p:cNvPr id="15364" name="Rettangolo 2"/>
          <p:cNvSpPr>
            <a:spLocks noChangeArrowheads="1"/>
          </p:cNvSpPr>
          <p:nvPr/>
        </p:nvSpPr>
        <p:spPr bwMode="auto">
          <a:xfrm>
            <a:off x="5072063" y="2214563"/>
            <a:ext cx="2500312" cy="44005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a:r>
              <a:rPr lang="en-US" sz="2000">
                <a:latin typeface="Comic Sans MS" pitchFamily="66" charset="0"/>
              </a:rPr>
              <a:t>Less scarring and more rapid integration into surrounding tissues meant a more </a:t>
            </a:r>
            <a:r>
              <a:rPr lang="en-US" sz="2000" b="1">
                <a:latin typeface="Comic Sans MS" pitchFamily="66" charset="0"/>
              </a:rPr>
              <a:t>rapid recovery </a:t>
            </a:r>
            <a:r>
              <a:rPr lang="en-US" sz="2000">
                <a:latin typeface="Comic Sans MS" pitchFamily="66" charset="0"/>
              </a:rPr>
              <a:t>of </a:t>
            </a:r>
            <a:r>
              <a:rPr lang="en-US" sz="2000" b="1">
                <a:latin typeface="Comic Sans MS" pitchFamily="66" charset="0"/>
              </a:rPr>
              <a:t>spontaneous erections </a:t>
            </a:r>
            <a:r>
              <a:rPr lang="en-US" sz="2000">
                <a:latin typeface="Comic Sans MS" pitchFamily="66" charset="0"/>
              </a:rPr>
              <a:t>and                   </a:t>
            </a:r>
            <a:r>
              <a:rPr lang="en-US" sz="2000" b="1">
                <a:latin typeface="Comic Sans MS" pitchFamily="66" charset="0"/>
              </a:rPr>
              <a:t>sexual activity </a:t>
            </a:r>
            <a:r>
              <a:rPr lang="en-US" sz="2000">
                <a:latin typeface="Comic Sans MS" pitchFamily="66" charset="0"/>
              </a:rPr>
              <a:t>with less risk of curvature recurrence and long-term erectile dysfunction</a:t>
            </a:r>
          </a:p>
        </p:txBody>
      </p:sp>
      <p:pic>
        <p:nvPicPr>
          <p:cNvPr id="15365" name="Picture 5" descr="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8338" y="5367338"/>
            <a:ext cx="2062162"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120"/>
    </mc:Choice>
    <mc:Fallback>
      <p:transition spd="slow" advTm="12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Immagine 3" descr="A56571470_LG.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72375" y="493713"/>
            <a:ext cx="1244600" cy="79216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387" name="Rettangolo 7"/>
          <p:cNvSpPr>
            <a:spLocks noChangeArrowheads="1"/>
          </p:cNvSpPr>
          <p:nvPr/>
        </p:nvSpPr>
        <p:spPr bwMode="auto">
          <a:xfrm>
            <a:off x="2286000" y="214313"/>
            <a:ext cx="4572000" cy="2586037"/>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a:r>
              <a:rPr lang="it-IT"/>
              <a:t>BMG demonstrate an high power of inosculation (2-3 days in mean) as highlighted by the rapid time of spontaneous erection resumption, an immediate support from the cavernous tissue and a quick healing with </a:t>
            </a:r>
          </a:p>
          <a:p>
            <a:pPr algn="ctr"/>
            <a:r>
              <a:rPr lang="it-IT" b="1" u="sng">
                <a:solidFill>
                  <a:srgbClr val="00B050"/>
                </a:solidFill>
              </a:rPr>
              <a:t>no scar formation as revealed by ultrasonographic appearence of patch over the follow up years.</a:t>
            </a:r>
          </a:p>
        </p:txBody>
      </p:sp>
      <p:sp>
        <p:nvSpPr>
          <p:cNvPr id="16388" name="Rettangolo 6"/>
          <p:cNvSpPr>
            <a:spLocks noChangeArrowheads="1"/>
          </p:cNvSpPr>
          <p:nvPr/>
        </p:nvSpPr>
        <p:spPr bwMode="auto">
          <a:xfrm>
            <a:off x="1143000" y="3335338"/>
            <a:ext cx="7143750" cy="2678112"/>
          </a:xfrm>
          <a:prstGeom prst="rect">
            <a:avLst/>
          </a:prstGeom>
          <a:noFill/>
          <a:ln w="76200">
            <a:solidFill>
              <a:srgbClr val="BD339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a:r>
              <a:rPr lang="en-GB" sz="2400"/>
              <a:t>Ultrasound aspects of BMG, recorded at every follow up visit, results in an hypoechoic plaque with an </a:t>
            </a:r>
            <a:r>
              <a:rPr lang="en-GB" sz="2400" b="1" i="1" u="sng">
                <a:solidFill>
                  <a:srgbClr val="00B050"/>
                </a:solidFill>
              </a:rPr>
              <a:t>iperechoic rim </a:t>
            </a:r>
            <a:r>
              <a:rPr lang="en-GB" sz="2400"/>
              <a:t>that become </a:t>
            </a:r>
            <a:r>
              <a:rPr lang="en-GB" sz="2400" b="1" i="1" u="sng"/>
              <a:t>isoechoic</a:t>
            </a:r>
            <a:r>
              <a:rPr lang="en-GB" sz="2400"/>
              <a:t> over the time in all cases. </a:t>
            </a:r>
            <a:r>
              <a:rPr lang="en-GB" sz="2400" b="1" i="1" u="sng">
                <a:solidFill>
                  <a:srgbClr val="FF0000"/>
                </a:solidFill>
              </a:rPr>
              <a:t>No case of scars </a:t>
            </a:r>
            <a:r>
              <a:rPr lang="en-GB" sz="2400"/>
              <a:t>or </a:t>
            </a:r>
            <a:r>
              <a:rPr lang="en-GB" sz="2400" b="1" i="1" u="sng">
                <a:solidFill>
                  <a:srgbClr val="FF0000"/>
                </a:solidFill>
              </a:rPr>
              <a:t>seroma</a:t>
            </a:r>
            <a:r>
              <a:rPr lang="en-GB" sz="2400"/>
              <a:t> was registered. </a:t>
            </a:r>
          </a:p>
          <a:p>
            <a:pPr algn="ctr"/>
            <a:r>
              <a:rPr lang="en-GB" sz="2400"/>
              <a:t>Small intra-graft cystic lesions was highlighted in 3 cases (11%)</a:t>
            </a:r>
            <a:endParaRPr lang="it-IT" sz="2400"/>
          </a:p>
        </p:txBody>
      </p:sp>
      <p:pic>
        <p:nvPicPr>
          <p:cNvPr id="16389" name="Picture 5" descr="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2875" y="642938"/>
            <a:ext cx="2062163"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349"/>
    </mc:Choice>
    <mc:Fallback>
      <p:transition spd="slow" advTm="12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Immagine 3" descr="A56571470_LG.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72375" y="493713"/>
            <a:ext cx="1244600" cy="79216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411" name="Picture 5" descr="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8338" y="5367338"/>
            <a:ext cx="2062162"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7412"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0825" y="549275"/>
            <a:ext cx="4978400" cy="3881438"/>
          </a:xfrm>
          <a:prstGeom prst="rect">
            <a:avLst/>
          </a:prstGeom>
          <a:noFill/>
          <a:ln w="57150">
            <a:solidFill>
              <a:srgbClr val="00B050"/>
            </a:solidFill>
            <a:miter lim="800000"/>
            <a:headEnd/>
            <a:tailEnd/>
          </a:ln>
          <a:extLst>
            <a:ext uri="{909E8E84-426E-40DD-AFC4-6F175D3DCCD1}">
              <a14:hiddenFill xmlns:a14="http://schemas.microsoft.com/office/drawing/2010/main">
                <a:solidFill>
                  <a:srgbClr val="FFFFFF"/>
                </a:solidFill>
              </a14:hiddenFill>
            </a:ext>
          </a:extLst>
        </p:spPr>
      </p:pic>
      <p:cxnSp>
        <p:nvCxnSpPr>
          <p:cNvPr id="7" name="Connettore 2 6"/>
          <p:cNvCxnSpPr/>
          <p:nvPr/>
        </p:nvCxnSpPr>
        <p:spPr>
          <a:xfrm flipH="1" flipV="1">
            <a:off x="3348038" y="2060575"/>
            <a:ext cx="2736850" cy="187325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7414" name="Rettangolo 6"/>
          <p:cNvSpPr>
            <a:spLocks noChangeArrowheads="1"/>
          </p:cNvSpPr>
          <p:nvPr/>
        </p:nvSpPr>
        <p:spPr bwMode="auto">
          <a:xfrm>
            <a:off x="5003800" y="4005263"/>
            <a:ext cx="3930650" cy="1570037"/>
          </a:xfrm>
          <a:prstGeom prst="rect">
            <a:avLst/>
          </a:prstGeom>
          <a:solidFill>
            <a:srgbClr val="FFFF00"/>
          </a:solidFill>
          <a:ln w="76200">
            <a:solidFill>
              <a:srgbClr val="BD3396"/>
            </a:solidFill>
            <a:miter lim="800000"/>
            <a:headEnd/>
            <a:tailEnd/>
          </a:ln>
        </p:spPr>
        <p:txBody>
          <a:bodyPr>
            <a:spAutoFit/>
          </a:bodyPr>
          <a:lstStyle/>
          <a:p>
            <a:pPr algn="ctr"/>
            <a:r>
              <a:rPr lang="en-GB" sz="2400"/>
              <a:t>Hypoechoic plaque with an </a:t>
            </a:r>
            <a:r>
              <a:rPr lang="en-GB" sz="2400" b="1" i="1" u="sng">
                <a:solidFill>
                  <a:srgbClr val="00B050"/>
                </a:solidFill>
              </a:rPr>
              <a:t>iperechoic rim ...</a:t>
            </a:r>
          </a:p>
          <a:p>
            <a:pPr algn="ctr"/>
            <a:endParaRPr lang="en-GB" sz="2400" b="1" i="1" u="sng">
              <a:solidFill>
                <a:srgbClr val="00B050"/>
              </a:solidFill>
            </a:endParaRPr>
          </a:p>
          <a:p>
            <a:pPr algn="ctr"/>
            <a:r>
              <a:rPr lang="en-GB" sz="2400" b="1" i="1" u="sng">
                <a:solidFill>
                  <a:srgbClr val="00B050"/>
                </a:solidFill>
              </a:rPr>
              <a:t>1 month</a:t>
            </a:r>
            <a:endParaRPr lang="it-IT" sz="240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416"/>
    </mc:Choice>
    <mc:Fallback>
      <p:transition spd="slow" advTm="7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Immagine 3" descr="A56571470_LG.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72375" y="493713"/>
            <a:ext cx="1244600" cy="79216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5" name="Picture 5" descr="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8338" y="5367338"/>
            <a:ext cx="2062162"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8436" name="Rettangolo 6"/>
          <p:cNvSpPr>
            <a:spLocks noChangeArrowheads="1"/>
          </p:cNvSpPr>
          <p:nvPr/>
        </p:nvSpPr>
        <p:spPr bwMode="auto">
          <a:xfrm>
            <a:off x="4932363" y="3213100"/>
            <a:ext cx="3930650" cy="1938338"/>
          </a:xfrm>
          <a:prstGeom prst="rect">
            <a:avLst/>
          </a:prstGeom>
          <a:solidFill>
            <a:srgbClr val="FFFF00"/>
          </a:solidFill>
          <a:ln w="76200">
            <a:solidFill>
              <a:srgbClr val="BD3396"/>
            </a:solidFill>
            <a:miter lim="800000"/>
            <a:headEnd/>
            <a:tailEnd/>
          </a:ln>
        </p:spPr>
        <p:txBody>
          <a:bodyPr>
            <a:spAutoFit/>
          </a:bodyPr>
          <a:lstStyle/>
          <a:p>
            <a:pPr algn="ctr"/>
            <a:r>
              <a:rPr lang="en-GB" sz="2400"/>
              <a:t>Hypoechoic plaque with an </a:t>
            </a:r>
            <a:r>
              <a:rPr lang="en-GB" sz="2400" b="1" i="1" u="sng">
                <a:solidFill>
                  <a:srgbClr val="00B050"/>
                </a:solidFill>
              </a:rPr>
              <a:t>iperechoic rim ... </a:t>
            </a:r>
          </a:p>
          <a:p>
            <a:pPr algn="ctr"/>
            <a:r>
              <a:rPr lang="en-GB" sz="2400"/>
              <a:t>(ventral)</a:t>
            </a:r>
          </a:p>
          <a:p>
            <a:pPr algn="ctr"/>
            <a:endParaRPr lang="en-GB" sz="2400" b="1" i="1" u="sng">
              <a:solidFill>
                <a:srgbClr val="00B050"/>
              </a:solidFill>
            </a:endParaRPr>
          </a:p>
          <a:p>
            <a:pPr algn="ctr"/>
            <a:r>
              <a:rPr lang="en-GB" sz="2400" b="1" i="1" u="sng">
                <a:solidFill>
                  <a:srgbClr val="00B050"/>
                </a:solidFill>
              </a:rPr>
              <a:t>6 month</a:t>
            </a:r>
            <a:endParaRPr lang="it-IT" sz="2400"/>
          </a:p>
        </p:txBody>
      </p:sp>
      <p:pic>
        <p:nvPicPr>
          <p:cNvPr id="1843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825" y="260350"/>
            <a:ext cx="4413250"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Connettore 2 8"/>
          <p:cNvCxnSpPr/>
          <p:nvPr/>
        </p:nvCxnSpPr>
        <p:spPr>
          <a:xfrm flipH="1" flipV="1">
            <a:off x="3779838" y="1484313"/>
            <a:ext cx="2879725" cy="1584325"/>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57"/>
    </mc:Choice>
    <mc:Fallback>
      <p:transition spd="slow" advTm="2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Immagine 3" descr="A56571470_LG.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72375" y="493713"/>
            <a:ext cx="1244600" cy="79216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459" name="Picture 5" descr="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8338" y="5367338"/>
            <a:ext cx="2062162"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946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188" y="692150"/>
            <a:ext cx="3898900" cy="4629150"/>
          </a:xfrm>
          <a:prstGeom prst="rect">
            <a:avLst/>
          </a:prstGeom>
          <a:noFill/>
          <a:ln w="76200">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19461" name="Rettangolo 6"/>
          <p:cNvSpPr>
            <a:spLocks noChangeArrowheads="1"/>
          </p:cNvSpPr>
          <p:nvPr/>
        </p:nvSpPr>
        <p:spPr bwMode="auto">
          <a:xfrm>
            <a:off x="5003800" y="3789363"/>
            <a:ext cx="3930650" cy="1570037"/>
          </a:xfrm>
          <a:prstGeom prst="rect">
            <a:avLst/>
          </a:prstGeom>
          <a:solidFill>
            <a:srgbClr val="FFFF00"/>
          </a:solidFill>
          <a:ln w="76200">
            <a:solidFill>
              <a:srgbClr val="BD3396"/>
            </a:solidFill>
            <a:miter lim="800000"/>
            <a:headEnd/>
            <a:tailEnd/>
          </a:ln>
        </p:spPr>
        <p:txBody>
          <a:bodyPr>
            <a:spAutoFit/>
          </a:bodyPr>
          <a:lstStyle/>
          <a:p>
            <a:pPr algn="ctr"/>
            <a:r>
              <a:rPr lang="en-GB" sz="2400"/>
              <a:t>become </a:t>
            </a:r>
            <a:r>
              <a:rPr lang="en-GB" sz="2400" b="1" i="1" u="sng"/>
              <a:t>isoechoic</a:t>
            </a:r>
            <a:r>
              <a:rPr lang="en-GB" sz="2400"/>
              <a:t> over the time</a:t>
            </a:r>
          </a:p>
          <a:p>
            <a:pPr algn="ctr"/>
            <a:endParaRPr lang="en-GB" sz="2400"/>
          </a:p>
          <a:p>
            <a:pPr algn="ctr"/>
            <a:r>
              <a:rPr lang="en-GB" sz="2400"/>
              <a:t>(3 years follow up)</a:t>
            </a:r>
            <a:endParaRPr lang="it-IT" sz="2400"/>
          </a:p>
        </p:txBody>
      </p:sp>
      <p:sp>
        <p:nvSpPr>
          <p:cNvPr id="11" name="Ovale 10"/>
          <p:cNvSpPr/>
          <p:nvPr/>
        </p:nvSpPr>
        <p:spPr>
          <a:xfrm>
            <a:off x="1116013" y="1052513"/>
            <a:ext cx="2160587"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13" name="Connettore 2 12"/>
          <p:cNvCxnSpPr/>
          <p:nvPr/>
        </p:nvCxnSpPr>
        <p:spPr>
          <a:xfrm flipH="1" flipV="1">
            <a:off x="3419475" y="1773238"/>
            <a:ext cx="2881313" cy="180022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59"/>
    </mc:Choice>
    <mc:Fallback>
      <p:transition spd="slow" advTm="1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Immagine 3" descr="A56571470_LG.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72375" y="493713"/>
            <a:ext cx="1244600" cy="79216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483" name="Picture 5" descr="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8338" y="5367338"/>
            <a:ext cx="2062162"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0484" name="Rettangolo 6"/>
          <p:cNvSpPr>
            <a:spLocks noChangeArrowheads="1"/>
          </p:cNvSpPr>
          <p:nvPr/>
        </p:nvSpPr>
        <p:spPr bwMode="auto">
          <a:xfrm>
            <a:off x="5213350" y="2852738"/>
            <a:ext cx="3930650" cy="1570037"/>
          </a:xfrm>
          <a:prstGeom prst="rect">
            <a:avLst/>
          </a:prstGeom>
          <a:solidFill>
            <a:srgbClr val="FFFF00"/>
          </a:solidFill>
          <a:ln w="76200">
            <a:solidFill>
              <a:srgbClr val="BD3396"/>
            </a:solidFill>
            <a:miter lim="800000"/>
            <a:headEnd/>
            <a:tailEnd/>
          </a:ln>
        </p:spPr>
        <p:txBody>
          <a:bodyPr>
            <a:spAutoFit/>
          </a:bodyPr>
          <a:lstStyle/>
          <a:p>
            <a:pPr algn="ctr"/>
            <a:r>
              <a:rPr lang="en-GB" sz="2400"/>
              <a:t>become </a:t>
            </a:r>
            <a:r>
              <a:rPr lang="en-GB" sz="2400" b="1" i="1" u="sng"/>
              <a:t>isoechoic</a:t>
            </a:r>
            <a:r>
              <a:rPr lang="en-GB" sz="2400"/>
              <a:t> over the time</a:t>
            </a:r>
          </a:p>
          <a:p>
            <a:pPr algn="ctr"/>
            <a:endParaRPr lang="en-GB" sz="2400"/>
          </a:p>
          <a:p>
            <a:pPr algn="ctr"/>
            <a:r>
              <a:rPr lang="en-GB" sz="2400"/>
              <a:t>(6 years follow up)</a:t>
            </a:r>
            <a:endParaRPr lang="it-IT" sz="2400"/>
          </a:p>
        </p:txBody>
      </p:sp>
      <p:pic>
        <p:nvPicPr>
          <p:cNvPr id="2048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313" y="2420938"/>
            <a:ext cx="4014787" cy="237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Connettore 2 9"/>
          <p:cNvCxnSpPr/>
          <p:nvPr/>
        </p:nvCxnSpPr>
        <p:spPr>
          <a:xfrm>
            <a:off x="3492500" y="3357563"/>
            <a:ext cx="2087563"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Ovale 11"/>
          <p:cNvSpPr/>
          <p:nvPr/>
        </p:nvSpPr>
        <p:spPr>
          <a:xfrm>
            <a:off x="1692275" y="2924175"/>
            <a:ext cx="1584325" cy="7207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359"/>
    </mc:Choice>
    <mc:Fallback>
      <p:transition spd="slow" advTm="10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Immagine 3" descr="A56571470_LG.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00938" y="500063"/>
            <a:ext cx="1244600" cy="79216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5"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875" y="1643063"/>
            <a:ext cx="8929688" cy="27432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6"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71688" y="4572000"/>
            <a:ext cx="5029200" cy="197167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19" name="Connettore 1 18"/>
          <p:cNvCxnSpPr/>
          <p:nvPr/>
        </p:nvCxnSpPr>
        <p:spPr>
          <a:xfrm>
            <a:off x="3643313" y="5286375"/>
            <a:ext cx="2857500" cy="1588"/>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21" name="Connettore 1 20"/>
          <p:cNvCxnSpPr/>
          <p:nvPr/>
        </p:nvCxnSpPr>
        <p:spPr>
          <a:xfrm>
            <a:off x="2143125" y="5500688"/>
            <a:ext cx="1571625" cy="1587"/>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pic>
        <p:nvPicPr>
          <p:cNvPr id="3079" name="Picture 5" descr="Picture 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5750" y="214313"/>
            <a:ext cx="2062163"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435"/>
    </mc:Choice>
    <mc:Fallback>
      <p:transition spd="slow" advTm="20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Immagine 3" descr="A56571470_LG.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72375" y="493713"/>
            <a:ext cx="1244600" cy="79216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507" name="Picture 5" descr="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8625" y="428625"/>
            <a:ext cx="2062163"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1508"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86313" y="2000250"/>
            <a:ext cx="3533775" cy="4111625"/>
          </a:xfrm>
          <a:prstGeom prst="rect">
            <a:avLst/>
          </a:prstGeom>
          <a:noFill/>
          <a:ln w="57150">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21509" name="Rettangolo 4"/>
          <p:cNvSpPr>
            <a:spLocks noChangeArrowheads="1"/>
          </p:cNvSpPr>
          <p:nvPr/>
        </p:nvSpPr>
        <p:spPr bwMode="auto">
          <a:xfrm>
            <a:off x="395288" y="3789363"/>
            <a:ext cx="3671887" cy="646112"/>
          </a:xfrm>
          <a:prstGeom prst="rect">
            <a:avLst/>
          </a:prstGeom>
          <a:noFill/>
          <a:ln w="381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a:r>
              <a:rPr lang="en-GB"/>
              <a:t>Small intra-graft cystic lesions was highlighted in 3 cases (11%)</a:t>
            </a:r>
            <a:endParaRPr lang="it-IT"/>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023"/>
    </mc:Choice>
    <mc:Fallback>
      <p:transition spd="slow" advTm="8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mmagine 3" descr="A56571470_LG.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72375" y="493713"/>
            <a:ext cx="1244600" cy="79216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531" name="Rettangolo 1"/>
          <p:cNvSpPr>
            <a:spLocks noChangeArrowheads="1"/>
          </p:cNvSpPr>
          <p:nvPr/>
        </p:nvSpPr>
        <p:spPr bwMode="auto">
          <a:xfrm>
            <a:off x="144463" y="2566988"/>
            <a:ext cx="8928100" cy="2862262"/>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a:r>
              <a:rPr lang="en-US" sz="2000" b="1">
                <a:solidFill>
                  <a:srgbClr val="FF0000"/>
                </a:solidFill>
                <a:latin typeface="Comic Sans MS" pitchFamily="66" charset="0"/>
              </a:rPr>
              <a:t>Low costs </a:t>
            </a:r>
            <a:r>
              <a:rPr lang="en-US" sz="2000">
                <a:latin typeface="Comic Sans MS" pitchFamily="66" charset="0"/>
              </a:rPr>
              <a:t>of buccal mucosa </a:t>
            </a:r>
            <a:endParaRPr lang="en-US" sz="2000" b="1">
              <a:latin typeface="Comic Sans MS" pitchFamily="66" charset="0"/>
            </a:endParaRPr>
          </a:p>
          <a:p>
            <a:pPr algn="ctr"/>
            <a:endParaRPr lang="en-US" sz="2000">
              <a:latin typeface="Comic Sans MS" pitchFamily="66" charset="0"/>
            </a:endParaRPr>
          </a:p>
          <a:p>
            <a:pPr algn="ctr"/>
            <a:r>
              <a:rPr lang="en-US" sz="2000">
                <a:latin typeface="Comic Sans MS" pitchFamily="66" charset="0"/>
              </a:rPr>
              <a:t>The average cost of most bio-compatible materials usually used in Europe range from 500 - 1,000 euros, </a:t>
            </a:r>
          </a:p>
          <a:p>
            <a:pPr algn="ctr"/>
            <a:endParaRPr lang="en-US" sz="2000">
              <a:latin typeface="Comic Sans MS" pitchFamily="66" charset="0"/>
            </a:endParaRPr>
          </a:p>
          <a:p>
            <a:pPr algn="ctr"/>
            <a:r>
              <a:rPr lang="en-US" sz="2000" b="1">
                <a:solidFill>
                  <a:srgbClr val="FF0000"/>
                </a:solidFill>
                <a:latin typeface="Comic Sans MS" pitchFamily="66" charset="0"/>
              </a:rPr>
              <a:t>Vacuum device </a:t>
            </a:r>
            <a:r>
              <a:rPr lang="en-US" sz="2000">
                <a:latin typeface="Comic Sans MS" pitchFamily="66" charset="0"/>
              </a:rPr>
              <a:t>must be added as patients require rehabilitation to prevent scarring-related retraction</a:t>
            </a:r>
          </a:p>
          <a:p>
            <a:pPr algn="ctr"/>
            <a:endParaRPr lang="en-US" sz="2000">
              <a:latin typeface="Comic Sans MS" pitchFamily="66" charset="0"/>
            </a:endParaRPr>
          </a:p>
          <a:p>
            <a:pPr algn="ctr"/>
            <a:r>
              <a:rPr lang="en-US" sz="2000">
                <a:latin typeface="Comic Sans MS" pitchFamily="66" charset="0"/>
              </a:rPr>
              <a:t>Total costs rise to about  </a:t>
            </a:r>
            <a:r>
              <a:rPr lang="en-US" sz="2000" b="1">
                <a:solidFill>
                  <a:srgbClr val="FF0000"/>
                </a:solidFill>
                <a:latin typeface="Comic Sans MS" pitchFamily="66" charset="0"/>
              </a:rPr>
              <a:t>1,500/2,000 euro </a:t>
            </a:r>
            <a:r>
              <a:rPr lang="en-US" sz="2000">
                <a:latin typeface="Comic Sans MS" pitchFamily="66" charset="0"/>
              </a:rPr>
              <a:t>per patient !!!  </a:t>
            </a:r>
          </a:p>
        </p:txBody>
      </p:sp>
      <p:pic>
        <p:nvPicPr>
          <p:cNvPr id="22532" name="Picture 5" descr="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5750" y="357188"/>
            <a:ext cx="2062163"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773"/>
    </mc:Choice>
    <mc:Fallback>
      <p:transition spd="slow" advTm="15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Immagine 3" descr="A56571470_LG.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81850" y="230188"/>
            <a:ext cx="1676400" cy="769937"/>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3555" name="AutoShape 7" descr="Risultati immagini per ONCE UPON A TIME"/>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3556" name="AutoShape 9" descr="Risultati immagini per ONCE UPON A TIME"/>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3557" name="Rettangolo 9"/>
          <p:cNvSpPr>
            <a:spLocks noChangeArrowheads="1"/>
          </p:cNvSpPr>
          <p:nvPr/>
        </p:nvSpPr>
        <p:spPr bwMode="auto">
          <a:xfrm>
            <a:off x="285750" y="3071813"/>
            <a:ext cx="8640763" cy="708025"/>
          </a:xfrm>
          <a:prstGeom prst="rect">
            <a:avLst/>
          </a:prstGeom>
          <a:noFill/>
          <a:ln w="76200">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a:r>
              <a:rPr lang="en-US" sz="4000" b="1">
                <a:latin typeface="Comic Sans MS" pitchFamily="66" charset="0"/>
              </a:rPr>
              <a:t>Thank YOU !</a:t>
            </a:r>
            <a:endParaRPr lang="it-IT" sz="4000" b="1">
              <a:latin typeface="Comic Sans MS" pitchFamily="66" charset="0"/>
            </a:endParaRPr>
          </a:p>
        </p:txBody>
      </p:sp>
      <p:sp>
        <p:nvSpPr>
          <p:cNvPr id="23558" name="Rettangolo 1"/>
          <p:cNvSpPr>
            <a:spLocks noChangeArrowheads="1"/>
          </p:cNvSpPr>
          <p:nvPr/>
        </p:nvSpPr>
        <p:spPr bwMode="auto">
          <a:xfrm>
            <a:off x="215900" y="1844675"/>
            <a:ext cx="8928100" cy="708025"/>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a:r>
              <a:rPr lang="en-US" sz="4000" b="1">
                <a:solidFill>
                  <a:srgbClr val="FF0000"/>
                </a:solidFill>
                <a:latin typeface="Comic Sans MS" pitchFamily="66" charset="0"/>
              </a:rPr>
              <a:t>This was a good experience….</a:t>
            </a:r>
            <a:endParaRPr lang="en-US" sz="4000">
              <a:latin typeface="Comic Sans MS" pitchFamily="66" charset="0"/>
            </a:endParaRPr>
          </a:p>
        </p:txBody>
      </p:sp>
      <p:pic>
        <p:nvPicPr>
          <p:cNvPr id="23559" name="Picture 2" descr="Risultati immagini per incensamento immagin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7750" y="4143375"/>
            <a:ext cx="3808413" cy="2406650"/>
          </a:xfrm>
          <a:prstGeom prst="rect">
            <a:avLst/>
          </a:prstGeom>
          <a:noFill/>
          <a:ln w="57150">
            <a:solidFill>
              <a:srgbClr val="FFC000"/>
            </a:solidFill>
            <a:miter lim="800000"/>
            <a:headEnd/>
            <a:tailEnd/>
          </a:ln>
          <a:extLst>
            <a:ext uri="{909E8E84-426E-40DD-AFC4-6F175D3DCCD1}">
              <a14:hiddenFill xmlns:a14="http://schemas.microsoft.com/office/drawing/2010/main">
                <a:solidFill>
                  <a:srgbClr val="FFFFFF"/>
                </a:solidFill>
              </a14:hiddenFill>
            </a:ext>
          </a:extLst>
        </p:spPr>
      </p:pic>
      <p:pic>
        <p:nvPicPr>
          <p:cNvPr id="23560" name="Picture 5" descr="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68338" y="5367338"/>
            <a:ext cx="2062162"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516"/>
    </mc:Choice>
    <mc:Fallback>
      <p:transition spd="slow" advTm="4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Immagine 3" descr="A56571470_LG.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43813" y="5715000"/>
            <a:ext cx="1244600" cy="7921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09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313" y="214313"/>
            <a:ext cx="3276600" cy="307657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10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313" y="3500438"/>
            <a:ext cx="2349500" cy="500062"/>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101"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14750" y="285750"/>
            <a:ext cx="4783138" cy="414337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102"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43125" y="4429125"/>
            <a:ext cx="5048250" cy="20955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8" name="Connettore 1 7"/>
          <p:cNvCxnSpPr/>
          <p:nvPr/>
        </p:nvCxnSpPr>
        <p:spPr>
          <a:xfrm>
            <a:off x="2214563" y="4643438"/>
            <a:ext cx="642937" cy="1587"/>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9" name="Connettore 1 8"/>
          <p:cNvCxnSpPr/>
          <p:nvPr/>
        </p:nvCxnSpPr>
        <p:spPr>
          <a:xfrm>
            <a:off x="5357813" y="4927600"/>
            <a:ext cx="1785937" cy="1588"/>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0" name="Connettore 1 9"/>
          <p:cNvCxnSpPr/>
          <p:nvPr/>
        </p:nvCxnSpPr>
        <p:spPr>
          <a:xfrm>
            <a:off x="2286000" y="5141913"/>
            <a:ext cx="4857750" cy="1587"/>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1" name="Connettore 1 10"/>
          <p:cNvCxnSpPr/>
          <p:nvPr/>
        </p:nvCxnSpPr>
        <p:spPr>
          <a:xfrm>
            <a:off x="2286000" y="5356225"/>
            <a:ext cx="3071813" cy="1588"/>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pic>
        <p:nvPicPr>
          <p:cNvPr id="4107" name="Picture 5" descr="Picture 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0" y="5357813"/>
            <a:ext cx="2062163"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654"/>
    </mc:Choice>
    <mc:Fallback>
      <p:transition spd="slow" advTm="11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Immagine 3" descr="A56571470_LG.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00938" y="500063"/>
            <a:ext cx="1244600" cy="79216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12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188" y="2000250"/>
            <a:ext cx="5357812" cy="371475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2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7188" y="5929313"/>
            <a:ext cx="5362575" cy="61912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2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57875" y="2000250"/>
            <a:ext cx="2914650" cy="4643438"/>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26" name="Picture 5" descr="Picture 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85750" y="285750"/>
            <a:ext cx="2062163"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597"/>
    </mc:Choice>
    <mc:Fallback>
      <p:transition spd="slow" advTm="19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Immagine 3" descr="A56571470_LG.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00938" y="500063"/>
            <a:ext cx="1244600" cy="79216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4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188" y="1571625"/>
            <a:ext cx="8572500" cy="22860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14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5813" y="2700338"/>
            <a:ext cx="7858125" cy="3871912"/>
          </a:xfrm>
          <a:prstGeom prst="rect">
            <a:avLst/>
          </a:prstGeom>
          <a:noFill/>
          <a:ln w="38100">
            <a:solidFill>
              <a:srgbClr val="FF6600"/>
            </a:solidFill>
            <a:miter lim="800000"/>
            <a:headEnd/>
            <a:tailEnd/>
          </a:ln>
          <a:extLst>
            <a:ext uri="{909E8E84-426E-40DD-AFC4-6F175D3DCCD1}">
              <a14:hiddenFill xmlns:a14="http://schemas.microsoft.com/office/drawing/2010/main">
                <a:solidFill>
                  <a:srgbClr val="FFFFFF"/>
                </a:solidFill>
              </a14:hiddenFill>
            </a:ext>
          </a:extLst>
        </p:spPr>
      </p:pic>
      <p:pic>
        <p:nvPicPr>
          <p:cNvPr id="6149" name="Picture 5" descr="Picture 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5750" y="214313"/>
            <a:ext cx="2062163"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872"/>
    </mc:Choice>
    <mc:Fallback>
      <p:transition spd="slow" advTm="3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Immagine 3" descr="A56571470_LG.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00938" y="500063"/>
            <a:ext cx="1244600" cy="79216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7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4625" y="785813"/>
            <a:ext cx="3276600" cy="307657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172"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8813" y="5857875"/>
            <a:ext cx="4895850" cy="88582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173"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071938"/>
            <a:ext cx="9144000" cy="119062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174" name="Picture 5" descr="Picture 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57188" y="357188"/>
            <a:ext cx="2062162"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825"/>
    </mc:Choice>
    <mc:Fallback>
      <p:transition spd="slow" advTm="6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Immagine 3" descr="A56571470_LG.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43813" y="5715000"/>
            <a:ext cx="1244600" cy="7921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195" name="Rettangolo 9"/>
          <p:cNvSpPr>
            <a:spLocks noChangeArrowheads="1"/>
          </p:cNvSpPr>
          <p:nvPr/>
        </p:nvSpPr>
        <p:spPr bwMode="auto">
          <a:xfrm>
            <a:off x="571500" y="3571875"/>
            <a:ext cx="785812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b="1"/>
              <a:t>From 2013 to 2019 we performed at our Urology Unit 27 corporoplasty with BMG to correct complex penile curvature due to PD. Our analyses was focoused on BMG as a major determinant of the surgical success. In particular, we considered the ultrasonographic aspect of the BMG in each patient, evaluated at 1,3,6 and 12 months from surgery and than yearly, underlying the quick and good integration time and the high cosmetics and functional success rate</a:t>
            </a:r>
            <a:endParaRPr lang="it-IT" b="1"/>
          </a:p>
        </p:txBody>
      </p:sp>
      <p:pic>
        <p:nvPicPr>
          <p:cNvPr id="819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063" y="857250"/>
            <a:ext cx="3243262" cy="2306638"/>
          </a:xfrm>
          <a:prstGeom prst="rect">
            <a:avLst/>
          </a:prstGeom>
          <a:noFill/>
          <a:ln w="38100">
            <a:solidFill>
              <a:srgbClr val="FF6600"/>
            </a:solidFill>
            <a:miter lim="800000"/>
            <a:headEnd/>
            <a:tailEnd/>
          </a:ln>
          <a:extLst>
            <a:ext uri="{909E8E84-426E-40DD-AFC4-6F175D3DCCD1}">
              <a14:hiddenFill xmlns:a14="http://schemas.microsoft.com/office/drawing/2010/main">
                <a:solidFill>
                  <a:srgbClr val="FFFFFF"/>
                </a:solidFill>
              </a14:hiddenFill>
            </a:ext>
          </a:extLst>
        </p:spPr>
      </p:pic>
      <p:sp>
        <p:nvSpPr>
          <p:cNvPr id="12" name="Freccia a destra 11"/>
          <p:cNvSpPr/>
          <p:nvPr/>
        </p:nvSpPr>
        <p:spPr>
          <a:xfrm>
            <a:off x="2214563" y="1214438"/>
            <a:ext cx="500062" cy="484187"/>
          </a:xfrm>
          <a:prstGeom prst="rightArrow">
            <a:avLst/>
          </a:prstGeom>
          <a:solidFill>
            <a:srgbClr val="FF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3" name="Ovale 12"/>
          <p:cNvSpPr/>
          <p:nvPr/>
        </p:nvSpPr>
        <p:spPr>
          <a:xfrm>
            <a:off x="571500" y="1143000"/>
            <a:ext cx="1500188" cy="714375"/>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819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57500" y="1000125"/>
            <a:ext cx="4100513" cy="1470025"/>
          </a:xfrm>
          <a:prstGeom prst="rect">
            <a:avLst/>
          </a:prstGeom>
          <a:noFill/>
          <a:ln w="57150">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820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29313" y="2714625"/>
            <a:ext cx="2717800" cy="309563"/>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8201" name="Picture 5" descr="Picture 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85750" y="5572125"/>
            <a:ext cx="2062163"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348"/>
    </mc:Choice>
    <mc:Fallback>
      <p:transition spd="slow" advTm="18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Immagin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2875" y="142875"/>
            <a:ext cx="1547813" cy="1714500"/>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921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5938" y="357188"/>
            <a:ext cx="1735137" cy="1643062"/>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9220" name="Immagine 3" descr="A56571470_LG.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572375" y="493713"/>
            <a:ext cx="1244600" cy="79216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21" name="Immagine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71813" y="642938"/>
            <a:ext cx="2149475" cy="1714500"/>
          </a:xfrm>
          <a:prstGeom prst="rect">
            <a:avLst/>
          </a:prstGeom>
          <a:noFill/>
          <a:ln w="38100">
            <a:solidFill>
              <a:srgbClr val="92D050"/>
            </a:solidFill>
            <a:miter lim="800000"/>
            <a:headEnd/>
            <a:tailEnd/>
          </a:ln>
          <a:extLst>
            <a:ext uri="{909E8E84-426E-40DD-AFC4-6F175D3DCCD1}">
              <a14:hiddenFill xmlns:a14="http://schemas.microsoft.com/office/drawing/2010/main">
                <a:solidFill>
                  <a:srgbClr val="FFFFFF"/>
                </a:solidFill>
              </a14:hiddenFill>
            </a:ext>
          </a:extLst>
        </p:spPr>
      </p:pic>
      <p:pic>
        <p:nvPicPr>
          <p:cNvPr id="9222" name="Picture 5" descr="DSCN29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57750" y="1143000"/>
            <a:ext cx="2189163" cy="1643063"/>
          </a:xfrm>
          <a:prstGeom prst="rect">
            <a:avLst/>
          </a:prstGeom>
          <a:noFill/>
          <a:ln w="38100">
            <a:solidFill>
              <a:srgbClr val="92D050"/>
            </a:solidFill>
            <a:miter lim="800000"/>
            <a:headEnd/>
            <a:tailEnd/>
          </a:ln>
          <a:extLst>
            <a:ext uri="{909E8E84-426E-40DD-AFC4-6F175D3DCCD1}">
              <a14:hiddenFill xmlns:a14="http://schemas.microsoft.com/office/drawing/2010/main">
                <a:solidFill>
                  <a:srgbClr val="FFFFFF"/>
                </a:solidFill>
              </a14:hiddenFill>
            </a:ext>
          </a:extLst>
        </p:spPr>
      </p:pic>
      <p:pic>
        <p:nvPicPr>
          <p:cNvPr id="9223" name="Picture 8" descr="Immagine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0" y="1785938"/>
            <a:ext cx="1581150" cy="2085975"/>
          </a:xfrm>
          <a:prstGeom prst="rect">
            <a:avLst/>
          </a:prstGeom>
          <a:noFill/>
          <a:ln w="38100">
            <a:solidFill>
              <a:srgbClr val="92D050"/>
            </a:solidFill>
            <a:miter lim="800000"/>
            <a:headEnd/>
            <a:tailEnd/>
          </a:ln>
          <a:extLst>
            <a:ext uri="{909E8E84-426E-40DD-AFC4-6F175D3DCCD1}">
              <a14:hiddenFill xmlns:a14="http://schemas.microsoft.com/office/drawing/2010/main">
                <a:solidFill>
                  <a:srgbClr val="FFFFFF"/>
                </a:solidFill>
              </a14:hiddenFill>
            </a:ext>
          </a:extLst>
        </p:spPr>
      </p:pic>
      <p:pic>
        <p:nvPicPr>
          <p:cNvPr id="9224"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7188" y="2500313"/>
            <a:ext cx="1303337" cy="2058987"/>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9225"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57313" y="3571875"/>
            <a:ext cx="1293812" cy="1857375"/>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922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57438" y="4429125"/>
            <a:ext cx="1017587" cy="1357313"/>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9227"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86125" y="3857625"/>
            <a:ext cx="1641475" cy="2381250"/>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9228"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86313" y="4143375"/>
            <a:ext cx="1785937" cy="2381250"/>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9229"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786563" y="4143375"/>
            <a:ext cx="1785937" cy="2381250"/>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9230" name="Picture 5" descr="Picture 5"/>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214313" y="5643563"/>
            <a:ext cx="2062162"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283"/>
    </mc:Choice>
    <mc:Fallback>
      <p:transition spd="slow" advTm="6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Immagine 3" descr="A56571470_LG.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72375" y="493713"/>
            <a:ext cx="1244600" cy="79216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243" name="Rettangolo 9"/>
          <p:cNvSpPr>
            <a:spLocks noChangeArrowheads="1"/>
          </p:cNvSpPr>
          <p:nvPr/>
        </p:nvSpPr>
        <p:spPr bwMode="auto">
          <a:xfrm>
            <a:off x="4071938" y="285750"/>
            <a:ext cx="1500187" cy="4619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a:r>
              <a:rPr lang="en-US" sz="2400" b="1">
                <a:latin typeface="Comic Sans MS" pitchFamily="66" charset="0"/>
              </a:rPr>
              <a:t>Results </a:t>
            </a:r>
            <a:endParaRPr lang="it-IT" sz="2400" b="1">
              <a:latin typeface="Comic Sans MS" pitchFamily="66" charset="0"/>
            </a:endParaRPr>
          </a:p>
        </p:txBody>
      </p:sp>
      <p:sp>
        <p:nvSpPr>
          <p:cNvPr id="10244" name="Rettangolo 9"/>
          <p:cNvSpPr>
            <a:spLocks noChangeArrowheads="1"/>
          </p:cNvSpPr>
          <p:nvPr/>
        </p:nvSpPr>
        <p:spPr bwMode="auto">
          <a:xfrm>
            <a:off x="428625" y="1428750"/>
            <a:ext cx="2214563" cy="4619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a:r>
              <a:rPr lang="en-US" sz="2400" b="1">
                <a:latin typeface="Comic Sans MS" pitchFamily="66" charset="0"/>
              </a:rPr>
              <a:t>2013-2019 </a:t>
            </a:r>
            <a:endParaRPr lang="it-IT" sz="2400" b="1">
              <a:latin typeface="Comic Sans MS" pitchFamily="66" charset="0"/>
            </a:endParaRPr>
          </a:p>
        </p:txBody>
      </p:sp>
      <p:sp>
        <p:nvSpPr>
          <p:cNvPr id="10245" name="Rettangolo 9"/>
          <p:cNvSpPr>
            <a:spLocks noChangeArrowheads="1"/>
          </p:cNvSpPr>
          <p:nvPr/>
        </p:nvSpPr>
        <p:spPr bwMode="auto">
          <a:xfrm>
            <a:off x="714375" y="2214563"/>
            <a:ext cx="1500188" cy="46196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a:r>
              <a:rPr lang="en-US" sz="2400" b="1">
                <a:latin typeface="Comic Sans MS" pitchFamily="66" charset="0"/>
              </a:rPr>
              <a:t>27 pts </a:t>
            </a:r>
            <a:endParaRPr lang="it-IT" sz="2400" b="1">
              <a:latin typeface="Comic Sans MS" pitchFamily="66" charset="0"/>
            </a:endParaRPr>
          </a:p>
        </p:txBody>
      </p:sp>
      <p:sp>
        <p:nvSpPr>
          <p:cNvPr id="10246" name="Rettangolo 10"/>
          <p:cNvSpPr>
            <a:spLocks noChangeArrowheads="1"/>
          </p:cNvSpPr>
          <p:nvPr/>
        </p:nvSpPr>
        <p:spPr bwMode="auto">
          <a:xfrm>
            <a:off x="571500" y="3071813"/>
            <a:ext cx="1857375" cy="83026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a:r>
              <a:rPr lang="en-US" sz="2400" b="1">
                <a:latin typeface="Comic Sans MS" pitchFamily="66" charset="0"/>
              </a:rPr>
              <a:t>Mean age  57 years </a:t>
            </a:r>
            <a:endParaRPr lang="it-IT" sz="2400" b="1">
              <a:latin typeface="Comic Sans MS" pitchFamily="66" charset="0"/>
            </a:endParaRPr>
          </a:p>
        </p:txBody>
      </p:sp>
      <p:cxnSp>
        <p:nvCxnSpPr>
          <p:cNvPr id="14" name="Connettore 1 13"/>
          <p:cNvCxnSpPr/>
          <p:nvPr/>
        </p:nvCxnSpPr>
        <p:spPr>
          <a:xfrm rot="5400000">
            <a:off x="322263" y="3035300"/>
            <a:ext cx="4929188" cy="158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0248" name="Rettangolo 10"/>
          <p:cNvSpPr>
            <a:spLocks noChangeArrowheads="1"/>
          </p:cNvSpPr>
          <p:nvPr/>
        </p:nvSpPr>
        <p:spPr bwMode="auto">
          <a:xfrm>
            <a:off x="3071813" y="2214563"/>
            <a:ext cx="4572000" cy="923925"/>
          </a:xfrm>
          <a:prstGeom prst="rect">
            <a:avLst/>
          </a:prstGeom>
          <a:noFill/>
          <a:ln w="57150">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just"/>
            <a:r>
              <a:rPr lang="en-GB"/>
              <a:t>Mean age of </a:t>
            </a:r>
            <a:r>
              <a:rPr lang="en-GB" u="sng"/>
              <a:t>27 patients </a:t>
            </a:r>
            <a:r>
              <a:rPr lang="en-GB"/>
              <a:t>was </a:t>
            </a:r>
            <a:r>
              <a:rPr lang="en-GB" b="1" u="sng"/>
              <a:t>57 years </a:t>
            </a:r>
            <a:r>
              <a:rPr lang="en-GB"/>
              <a:t>(45-71) with a maximum follow up time of </a:t>
            </a:r>
            <a:r>
              <a:rPr lang="en-GB" b="1"/>
              <a:t>72 months</a:t>
            </a:r>
            <a:r>
              <a:rPr lang="en-GB"/>
              <a:t>, minimum of </a:t>
            </a:r>
            <a:r>
              <a:rPr lang="en-GB" b="1"/>
              <a:t>3</a:t>
            </a:r>
            <a:r>
              <a:rPr lang="en-GB"/>
              <a:t>. </a:t>
            </a:r>
            <a:endParaRPr lang="it-IT"/>
          </a:p>
        </p:txBody>
      </p:sp>
      <p:sp>
        <p:nvSpPr>
          <p:cNvPr id="10249" name="Rettangolo 10"/>
          <p:cNvSpPr>
            <a:spLocks noChangeArrowheads="1"/>
          </p:cNvSpPr>
          <p:nvPr/>
        </p:nvSpPr>
        <p:spPr bwMode="auto">
          <a:xfrm>
            <a:off x="500063" y="4643438"/>
            <a:ext cx="1857375" cy="83026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a:r>
              <a:rPr lang="en-US" sz="2400" b="1">
                <a:latin typeface="Comic Sans MS" pitchFamily="66" charset="0"/>
              </a:rPr>
              <a:t>Follow up  72 months </a:t>
            </a:r>
            <a:endParaRPr lang="it-IT" sz="2400" b="1">
              <a:latin typeface="Comic Sans MS" pitchFamily="66" charset="0"/>
            </a:endParaRPr>
          </a:p>
        </p:txBody>
      </p:sp>
      <p:pic>
        <p:nvPicPr>
          <p:cNvPr id="10250" name="Picture 5" descr="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29438" y="5643563"/>
            <a:ext cx="2062162"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263"/>
    </mc:Choice>
    <mc:Fallback>
      <p:transition spd="slow" advTm="18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3"/>
</p:tagLst>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9076</TotalTime>
  <Words>1414</Words>
  <Application>Microsoft Office PowerPoint</Application>
  <PresentationFormat>Presentazione su schermo (4:3)</PresentationFormat>
  <Paragraphs>125</Paragraphs>
  <Slides>22</Slides>
  <Notes>22</Notes>
  <HiddenSlides>0</HiddenSlides>
  <MMClips>22</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22</vt:i4>
      </vt:variant>
    </vt:vector>
  </HeadingPairs>
  <TitlesOfParts>
    <vt:vector size="28" baseType="lpstr">
      <vt:lpstr>Arial</vt:lpstr>
      <vt:lpstr>Calibri</vt:lpstr>
      <vt:lpstr>Times New Roman</vt:lpstr>
      <vt:lpstr>SimSun-ExtB</vt:lpstr>
      <vt:lpstr>Comic Sans MS</vt:lpstr>
      <vt:lpstr>Struttura predefinita</vt:lpstr>
      <vt:lpstr>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A. O. Gaetano Rummo - BN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cook… under the snow</dc:title>
  <dc:creator>AP-FERRARA</dc:creator>
  <cp:lastModifiedBy>Maria Pia Pavia</cp:lastModifiedBy>
  <cp:revision>647</cp:revision>
  <dcterms:created xsi:type="dcterms:W3CDTF">2012-03-06T11:41:16Z</dcterms:created>
  <dcterms:modified xsi:type="dcterms:W3CDTF">2020-11-23T22:01:37Z</dcterms:modified>
</cp:coreProperties>
</file>